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5"/>
  </p:notesMasterIdLst>
  <p:sldIdLst>
    <p:sldId id="256" r:id="rId2"/>
    <p:sldId id="263" r:id="rId3"/>
    <p:sldId id="257" r:id="rId4"/>
    <p:sldId id="258" r:id="rId5"/>
    <p:sldId id="259" r:id="rId6"/>
    <p:sldId id="260" r:id="rId7"/>
    <p:sldId id="262" r:id="rId8"/>
    <p:sldId id="264" r:id="rId9"/>
    <p:sldId id="265" r:id="rId10"/>
    <p:sldId id="261"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5" autoAdjust="0"/>
    <p:restoredTop sz="94660"/>
  </p:normalViewPr>
  <p:slideViewPr>
    <p:cSldViewPr snapToGrid="0">
      <p:cViewPr varScale="1">
        <p:scale>
          <a:sx n="79" d="100"/>
          <a:sy n="79" d="100"/>
        </p:scale>
        <p:origin x="115" y="2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DD16C-0738-437E-A043-F8E4DB0B83A5}" type="datetimeFigureOut">
              <a:rPr lang="en-US" smtClean="0"/>
              <a:t>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B4470-7EAE-4410-9AC2-F5037AD1767F}" type="slidenum">
              <a:rPr lang="en-US" smtClean="0"/>
              <a:t>‹#›</a:t>
            </a:fld>
            <a:endParaRPr lang="en-US"/>
          </a:p>
        </p:txBody>
      </p:sp>
    </p:spTree>
    <p:extLst>
      <p:ext uri="{BB962C8B-B14F-4D97-AF65-F5344CB8AC3E}">
        <p14:creationId xmlns:p14="http://schemas.microsoft.com/office/powerpoint/2010/main" val="2966066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94D7896-3310-498D-AEE4-4883CCA19DCB}" type="datetime1">
              <a:rPr lang="en-US" smtClean="0"/>
              <a:t>2/16/2024</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457375CD-4297-4194-ADD9-529B67DF7E46}" type="slidenum">
              <a:rPr lang="en-US" smtClean="0"/>
              <a:t>‹#›</a:t>
            </a:fld>
            <a:endParaRPr lang="en-US"/>
          </a:p>
        </p:txBody>
      </p:sp>
    </p:spTree>
    <p:extLst>
      <p:ext uri="{BB962C8B-B14F-4D97-AF65-F5344CB8AC3E}">
        <p14:creationId xmlns:p14="http://schemas.microsoft.com/office/powerpoint/2010/main" val="237515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E5FFD1-ABE6-471C-B2F6-57F2BE0E1CAD}" type="datetime1">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375CD-4297-4194-ADD9-529B67DF7E46}" type="slidenum">
              <a:rPr lang="en-US" smtClean="0"/>
              <a:t>‹#›</a:t>
            </a:fld>
            <a:endParaRPr lang="en-US"/>
          </a:p>
        </p:txBody>
      </p:sp>
    </p:spTree>
    <p:extLst>
      <p:ext uri="{BB962C8B-B14F-4D97-AF65-F5344CB8AC3E}">
        <p14:creationId xmlns:p14="http://schemas.microsoft.com/office/powerpoint/2010/main" val="156481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2B2ED40-8619-418F-825E-C54968A11409}" type="datetime1">
              <a:rPr lang="en-US" smtClean="0"/>
              <a:t>2/16/2024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57375CD-4297-4194-ADD9-529B67DF7E46}" type="slidenum">
              <a:rPr lang="en-US" smtClean="0"/>
              <a:t>‹#›</a:t>
            </a:fld>
            <a:endParaRPr lang="en-US"/>
          </a:p>
        </p:txBody>
      </p:sp>
    </p:spTree>
    <p:extLst>
      <p:ext uri="{BB962C8B-B14F-4D97-AF65-F5344CB8AC3E}">
        <p14:creationId xmlns:p14="http://schemas.microsoft.com/office/powerpoint/2010/main" val="229563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08655E8-ECC5-49AF-9C49-EFBB2F742B41}" type="datetime1">
              <a:rPr lang="en-US" smtClean="0"/>
              <a:t>2/16/2024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57375CD-4297-4194-ADD9-529B67DF7E46}"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7498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1B2E80A-CCF9-434E-A7F3-140688021B14}" type="datetime1">
              <a:rPr lang="en-US" smtClean="0"/>
              <a:t>2/16/2024</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57375CD-4297-4194-ADD9-529B67DF7E46}" type="slidenum">
              <a:rPr lang="en-US" smtClean="0"/>
              <a:t>‹#›</a:t>
            </a:fld>
            <a:endParaRPr lang="en-US"/>
          </a:p>
        </p:txBody>
      </p:sp>
    </p:spTree>
    <p:extLst>
      <p:ext uri="{BB962C8B-B14F-4D97-AF65-F5344CB8AC3E}">
        <p14:creationId xmlns:p14="http://schemas.microsoft.com/office/powerpoint/2010/main" val="368693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B92D7A0-973B-4A8A-A9AF-C8E63FA421AA}" type="datetime1">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7375CD-4297-4194-ADD9-529B67DF7E46}" type="slidenum">
              <a:rPr lang="en-US" smtClean="0"/>
              <a:t>‹#›</a:t>
            </a:fld>
            <a:endParaRPr lang="en-US"/>
          </a:p>
        </p:txBody>
      </p:sp>
    </p:spTree>
    <p:extLst>
      <p:ext uri="{BB962C8B-B14F-4D97-AF65-F5344CB8AC3E}">
        <p14:creationId xmlns:p14="http://schemas.microsoft.com/office/powerpoint/2010/main" val="219825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5EC090E-75A2-4226-B3D9-7700F610412D}" type="datetime1">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7375CD-4297-4194-ADD9-529B67DF7E46}" type="slidenum">
              <a:rPr lang="en-US" smtClean="0"/>
              <a:t>‹#›</a:t>
            </a:fld>
            <a:endParaRPr lang="en-US"/>
          </a:p>
        </p:txBody>
      </p:sp>
    </p:spTree>
    <p:extLst>
      <p:ext uri="{BB962C8B-B14F-4D97-AF65-F5344CB8AC3E}">
        <p14:creationId xmlns:p14="http://schemas.microsoft.com/office/powerpoint/2010/main" val="219834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6CF121-B9C0-45A8-9C55-FE42B163E56F}" type="datetime1">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375CD-4297-4194-ADD9-529B67DF7E46}" type="slidenum">
              <a:rPr lang="en-US" smtClean="0"/>
              <a:t>‹#›</a:t>
            </a:fld>
            <a:endParaRPr lang="en-US"/>
          </a:p>
        </p:txBody>
      </p:sp>
    </p:spTree>
    <p:extLst>
      <p:ext uri="{BB962C8B-B14F-4D97-AF65-F5344CB8AC3E}">
        <p14:creationId xmlns:p14="http://schemas.microsoft.com/office/powerpoint/2010/main" val="70073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15DD40F0-0DBA-4C7A-9592-7EE9A8BC1328}" type="datetime1">
              <a:rPr lang="en-US" smtClean="0"/>
              <a:t>2/16/2024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457375CD-4297-4194-ADD9-529B67DF7E46}" type="slidenum">
              <a:rPr lang="en-US" smtClean="0"/>
              <a:t>‹#›</a:t>
            </a:fld>
            <a:endParaRPr lang="en-US"/>
          </a:p>
        </p:txBody>
      </p:sp>
    </p:spTree>
    <p:extLst>
      <p:ext uri="{BB962C8B-B14F-4D97-AF65-F5344CB8AC3E}">
        <p14:creationId xmlns:p14="http://schemas.microsoft.com/office/powerpoint/2010/main" val="8850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C32ABF-E959-4528-AD2C-7585B5960595}" type="datetime1">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375CD-4297-4194-ADD9-529B67DF7E46}" type="slidenum">
              <a:rPr lang="en-US" smtClean="0"/>
              <a:t>‹#›</a:t>
            </a:fld>
            <a:endParaRPr lang="en-US"/>
          </a:p>
        </p:txBody>
      </p:sp>
    </p:spTree>
    <p:extLst>
      <p:ext uri="{BB962C8B-B14F-4D97-AF65-F5344CB8AC3E}">
        <p14:creationId xmlns:p14="http://schemas.microsoft.com/office/powerpoint/2010/main" val="403674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DECB0C8-A07F-4F18-9FB7-81A19847CD3F}" type="datetime1">
              <a:rPr lang="en-US" smtClean="0"/>
              <a:t>2/16/2024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457375CD-4297-4194-ADD9-529B67DF7E46}" type="slidenum">
              <a:rPr lang="en-US" smtClean="0"/>
              <a:t>‹#›</a:t>
            </a:fld>
            <a:endParaRPr lang="en-US"/>
          </a:p>
        </p:txBody>
      </p:sp>
    </p:spTree>
    <p:extLst>
      <p:ext uri="{BB962C8B-B14F-4D97-AF65-F5344CB8AC3E}">
        <p14:creationId xmlns:p14="http://schemas.microsoft.com/office/powerpoint/2010/main" val="124992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0944DE-A910-43CE-BB77-3437A7BF47BF}" type="datetime1">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375CD-4297-4194-ADD9-529B67DF7E46}" type="slidenum">
              <a:rPr lang="en-US" smtClean="0"/>
              <a:t>‹#›</a:t>
            </a:fld>
            <a:endParaRPr lang="en-US"/>
          </a:p>
        </p:txBody>
      </p:sp>
    </p:spTree>
    <p:extLst>
      <p:ext uri="{BB962C8B-B14F-4D97-AF65-F5344CB8AC3E}">
        <p14:creationId xmlns:p14="http://schemas.microsoft.com/office/powerpoint/2010/main" val="3440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67F81E-363A-4E52-B8BF-6A5ABB7C1554}" type="datetime1">
              <a:rPr lang="en-US" smtClean="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7375CD-4297-4194-ADD9-529B67DF7E46}" type="slidenum">
              <a:rPr lang="en-US" smtClean="0"/>
              <a:t>‹#›</a:t>
            </a:fld>
            <a:endParaRPr lang="en-US"/>
          </a:p>
        </p:txBody>
      </p:sp>
    </p:spTree>
    <p:extLst>
      <p:ext uri="{BB962C8B-B14F-4D97-AF65-F5344CB8AC3E}">
        <p14:creationId xmlns:p14="http://schemas.microsoft.com/office/powerpoint/2010/main" val="347835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36CABE-60A0-401C-AA59-6D815281CA04}" type="datetime1">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7375CD-4297-4194-ADD9-529B67DF7E46}" type="slidenum">
              <a:rPr lang="en-US" smtClean="0"/>
              <a:t>‹#›</a:t>
            </a:fld>
            <a:endParaRPr lang="en-US"/>
          </a:p>
        </p:txBody>
      </p:sp>
    </p:spTree>
    <p:extLst>
      <p:ext uri="{BB962C8B-B14F-4D97-AF65-F5344CB8AC3E}">
        <p14:creationId xmlns:p14="http://schemas.microsoft.com/office/powerpoint/2010/main" val="76892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8716F2-1EE3-4A80-823D-E3772AE1357C}" type="datetime1">
              <a:rPr lang="en-US" smtClean="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7375CD-4297-4194-ADD9-529B67DF7E46}" type="slidenum">
              <a:rPr lang="en-US" smtClean="0"/>
              <a:t>‹#›</a:t>
            </a:fld>
            <a:endParaRPr lang="en-US"/>
          </a:p>
        </p:txBody>
      </p:sp>
    </p:spTree>
    <p:extLst>
      <p:ext uri="{BB962C8B-B14F-4D97-AF65-F5344CB8AC3E}">
        <p14:creationId xmlns:p14="http://schemas.microsoft.com/office/powerpoint/2010/main" val="152980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DB4F21-AE96-4803-BFE9-403472C4412F}" type="datetime1">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375CD-4297-4194-ADD9-529B67DF7E46}" type="slidenum">
              <a:rPr lang="en-US" smtClean="0"/>
              <a:t>‹#›</a:t>
            </a:fld>
            <a:endParaRPr lang="en-US"/>
          </a:p>
        </p:txBody>
      </p:sp>
    </p:spTree>
    <p:extLst>
      <p:ext uri="{BB962C8B-B14F-4D97-AF65-F5344CB8AC3E}">
        <p14:creationId xmlns:p14="http://schemas.microsoft.com/office/powerpoint/2010/main" val="358432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98A640-636E-4E8F-8D01-14FC0E381970}" type="datetime1">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375CD-4297-4194-ADD9-529B67DF7E46}" type="slidenum">
              <a:rPr lang="en-US" smtClean="0"/>
              <a:t>‹#›</a:t>
            </a:fld>
            <a:endParaRPr lang="en-US"/>
          </a:p>
        </p:txBody>
      </p:sp>
    </p:spTree>
    <p:extLst>
      <p:ext uri="{BB962C8B-B14F-4D97-AF65-F5344CB8AC3E}">
        <p14:creationId xmlns:p14="http://schemas.microsoft.com/office/powerpoint/2010/main" val="273623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4A5FD0-810D-4A75-B114-24E076DEC31D}" type="datetime1">
              <a:rPr lang="en-US" smtClean="0"/>
              <a:t>2/16/2024</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7375CD-4297-4194-ADD9-529B67DF7E46}" type="slidenum">
              <a:rPr lang="en-US" smtClean="0"/>
              <a:t>‹#›</a:t>
            </a:fld>
            <a:endParaRPr lang="en-US"/>
          </a:p>
        </p:txBody>
      </p:sp>
    </p:spTree>
    <p:extLst>
      <p:ext uri="{BB962C8B-B14F-4D97-AF65-F5344CB8AC3E}">
        <p14:creationId xmlns:p14="http://schemas.microsoft.com/office/powerpoint/2010/main" val="321008374"/>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dsoderasmus.wixsite.com/platform"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drive/folders/1i_UIuU99MVvkKLBMMwoqXwxOgAbdqcn3?usp=share_link"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207878-1FC0-6233-B8D2-1E7D99C6027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37809" y="5903958"/>
            <a:ext cx="854855" cy="8417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1.png">
            <a:extLst>
              <a:ext uri="{FF2B5EF4-FFF2-40B4-BE49-F238E27FC236}">
                <a16:creationId xmlns:a16="http://schemas.microsoft.com/office/drawing/2014/main" id="{5C673E22-C7AD-5798-01DC-039E4F8FB482}"/>
              </a:ext>
            </a:extLst>
          </p:cNvPr>
          <p:cNvPicPr/>
          <p:nvPr/>
        </p:nvPicPr>
        <p:blipFill>
          <a:blip r:embed="rId3"/>
          <a:srcRect/>
          <a:stretch>
            <a:fillRect/>
          </a:stretch>
        </p:blipFill>
        <p:spPr>
          <a:xfrm>
            <a:off x="5230967" y="710872"/>
            <a:ext cx="1730066" cy="1547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71047EE2-FC74-E659-05F9-0F564269F494}"/>
              </a:ext>
            </a:extLst>
          </p:cNvPr>
          <p:cNvSpPr txBox="1"/>
          <p:nvPr/>
        </p:nvSpPr>
        <p:spPr>
          <a:xfrm>
            <a:off x="0" y="2675852"/>
            <a:ext cx="11668836" cy="3134191"/>
          </a:xfrm>
          <a:prstGeom prst="rect">
            <a:avLst/>
          </a:prstGeom>
          <a:noFill/>
        </p:spPr>
        <p:txBody>
          <a:bodyPr wrap="square">
            <a:spAutoFit/>
          </a:bodyPr>
          <a:lstStyle/>
          <a:p>
            <a:pPr algn="ctr">
              <a:lnSpc>
                <a:spcPts val="1400"/>
              </a:lnSpc>
              <a:spcBef>
                <a:spcPts val="600"/>
              </a:spcBef>
            </a:pPr>
            <a:r>
              <a:rPr lang="de-DE" sz="24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MID TERM PROJECT MEETING- ROMANIA</a:t>
            </a:r>
            <a:endParaRPr lang="en-US" sz="2400" b="1" dirty="0">
              <a:solidFill>
                <a:srgbClr val="FFFF00"/>
              </a:solidFill>
              <a:effectLst/>
              <a:latin typeface="TheSans B5 Plain"/>
              <a:ea typeface="Times New Roman" panose="02020603050405020304" pitchFamily="18" charset="0"/>
              <a:cs typeface="Times New Roman" panose="02020603050405020304" pitchFamily="18" charset="0"/>
            </a:endParaRPr>
          </a:p>
          <a:p>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effectLst/>
              <a:latin typeface="TheSans B5 Plain"/>
              <a:ea typeface="Times New Roman" panose="02020603050405020304" pitchFamily="18" charset="0"/>
              <a:cs typeface="Times New Roman" panose="02020603050405020304" pitchFamily="18" charset="0"/>
            </a:endParaRPr>
          </a:p>
          <a:p>
            <a:pPr algn="ctr"/>
            <a:r>
              <a:rPr lang="de-DE"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“DISADVANTAGED STUDENTS OVERCOMING THE DISASTERS”</a:t>
            </a:r>
            <a:endParaRPr lang="en-US" dirty="0">
              <a:solidFill>
                <a:srgbClr val="FF0000"/>
              </a:solidFill>
              <a:latin typeface="TheSans B5 Plain"/>
              <a:ea typeface="Times New Roman" panose="02020603050405020304" pitchFamily="18" charset="0"/>
              <a:cs typeface="Times New Roman" panose="02020603050405020304" pitchFamily="18" charset="0"/>
            </a:endParaRPr>
          </a:p>
          <a:p>
            <a:pPr algn="ctr"/>
            <a:r>
              <a:rPr lang="de-DE" sz="2400" b="1" dirty="0">
                <a:effectLst/>
                <a:latin typeface="Times New Roman" panose="02020603050405020304" pitchFamily="18" charset="0"/>
                <a:ea typeface="Times New Roman" panose="02020603050405020304" pitchFamily="18" charset="0"/>
                <a:cs typeface="Times New Roman" panose="02020603050405020304" pitchFamily="18" charset="0"/>
              </a:rPr>
              <a:t>SCH COOPERATION PARTNERSHIP – KA220</a:t>
            </a:r>
            <a:endParaRPr lang="en-US" dirty="0">
              <a:effectLst/>
              <a:latin typeface="TheSans B5 Plain"/>
              <a:ea typeface="Times New Roman" panose="02020603050405020304" pitchFamily="18" charset="0"/>
              <a:cs typeface="Times New Roman" panose="02020603050405020304" pitchFamily="18" charset="0"/>
            </a:endParaRPr>
          </a:p>
          <a:p>
            <a:pPr algn="ctr"/>
            <a:r>
              <a:rPr lang="de-DE"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400" b="1" dirty="0">
                <a:solidFill>
                  <a:schemeClr val="accent4">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2021-1-LT01-KA220-SCH-000031550</a:t>
            </a:r>
            <a:endParaRPr lang="en-US" sz="1400" dirty="0">
              <a:solidFill>
                <a:schemeClr val="accent4">
                  <a:lumMod val="40000"/>
                  <a:lumOff val="60000"/>
                </a:schemeClr>
              </a:solidFill>
              <a:effectLst/>
              <a:latin typeface="TheSans B5 Plain"/>
              <a:ea typeface="Times New Roman" panose="02020603050405020304" pitchFamily="18" charset="0"/>
              <a:cs typeface="Times New Roman" panose="02020603050405020304" pitchFamily="18" charset="0"/>
            </a:endParaRPr>
          </a:p>
          <a:p>
            <a:r>
              <a:rPr lang="de-DE"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heSans B5 Plain"/>
              <a:ea typeface="Times New Roman" panose="02020603050405020304" pitchFamily="18" charset="0"/>
              <a:cs typeface="Times New Roman" panose="02020603050405020304" pitchFamily="18" charset="0"/>
            </a:endParaRPr>
          </a:p>
          <a:p>
            <a:r>
              <a:rPr lang="de-DE"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heSans B5 Plain"/>
              <a:ea typeface="Times New Roman" panose="02020603050405020304" pitchFamily="18" charset="0"/>
              <a:cs typeface="Times New Roman" panose="02020603050405020304" pitchFamily="18" charset="0"/>
            </a:endParaRPr>
          </a:p>
          <a:p>
            <a:pPr algn="ctr"/>
            <a:r>
              <a:rPr lang="de-DE"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heSans B5 Plain"/>
              <a:ea typeface="Times New Roman" panose="02020603050405020304" pitchFamily="18" charset="0"/>
              <a:cs typeface="Times New Roman" panose="02020603050405020304" pitchFamily="18" charset="0"/>
            </a:endParaRPr>
          </a:p>
          <a:p>
            <a:pPr marL="228600" algn="ctr"/>
            <a:r>
              <a:rPr lang="de-DE" sz="1800" b="1" dirty="0">
                <a:effectLst/>
                <a:latin typeface="Times New Roman" panose="02020603050405020304" pitchFamily="18" charset="0"/>
                <a:ea typeface="Times New Roman" panose="02020603050405020304" pitchFamily="18" charset="0"/>
                <a:cs typeface="Times New Roman" panose="02020603050405020304" pitchFamily="18" charset="0"/>
              </a:rPr>
              <a:t>14 November 2022/ 15 November  2022</a:t>
            </a:r>
            <a:endParaRPr lang="en-US" sz="1400" dirty="0">
              <a:effectLst/>
              <a:latin typeface="TheSans B5 Plain"/>
              <a:ea typeface="Times New Roman" panose="02020603050405020304" pitchFamily="18" charset="0"/>
              <a:cs typeface="Times New Roman" panose="02020603050405020304" pitchFamily="18" charset="0"/>
            </a:endParaRPr>
          </a:p>
          <a:p>
            <a:pPr marL="228600" algn="ctr"/>
            <a:r>
              <a:rPr lang="de-DE" sz="1800" b="1" dirty="0">
                <a:effectLst/>
                <a:latin typeface="Times New Roman" panose="02020603050405020304" pitchFamily="18" charset="0"/>
                <a:ea typeface="Times New Roman" panose="02020603050405020304" pitchFamily="18" charset="0"/>
                <a:cs typeface="Times New Roman" panose="02020603050405020304" pitchFamily="18" charset="0"/>
              </a:rPr>
              <a:t>CRAIOVA -ROMANIA</a:t>
            </a:r>
            <a:endParaRPr lang="en-US" sz="1400" dirty="0">
              <a:effectLst/>
              <a:latin typeface="TheSans B5 Plain"/>
              <a:ea typeface="Times New Roman" panose="02020603050405020304" pitchFamily="18" charset="0"/>
              <a:cs typeface="Times New Roman" panose="02020603050405020304" pitchFamily="18" charset="0"/>
            </a:endParaRPr>
          </a:p>
        </p:txBody>
      </p:sp>
      <p:sp>
        <p:nvSpPr>
          <p:cNvPr id="9" name="Date Placeholder 8">
            <a:extLst>
              <a:ext uri="{FF2B5EF4-FFF2-40B4-BE49-F238E27FC236}">
                <a16:creationId xmlns:a16="http://schemas.microsoft.com/office/drawing/2014/main" id="{A5EF4094-421B-2E31-08D6-23475D5265E3}"/>
              </a:ext>
            </a:extLst>
          </p:cNvPr>
          <p:cNvSpPr>
            <a:spLocks noGrp="1"/>
          </p:cNvSpPr>
          <p:nvPr>
            <p:ph type="dt" sz="half" idx="10"/>
          </p:nvPr>
        </p:nvSpPr>
        <p:spPr>
          <a:xfrm>
            <a:off x="9193637" y="6311191"/>
            <a:ext cx="2743200" cy="365125"/>
          </a:xfrm>
        </p:spPr>
        <p:txBody>
          <a:bodyPr/>
          <a:lstStyle/>
          <a:p>
            <a:fld id="{D6D7C621-A6DD-4234-84CD-39FDCC8C29C7}" type="datetime1">
              <a:rPr lang="en-US" smtClean="0"/>
              <a:t>2/16/2024</a:t>
            </a:fld>
            <a:endParaRPr lang="en-US" dirty="0"/>
          </a:p>
        </p:txBody>
      </p:sp>
      <p:pic>
        <p:nvPicPr>
          <p:cNvPr id="3" name="Paveikslėlis 2" descr="Paveikslėlis, kuriame yra tekstas, Šriftas, logotipas, simbolis&#10;&#10;Automatiškai sugeneruotas aprašymas">
            <a:extLst>
              <a:ext uri="{FF2B5EF4-FFF2-40B4-BE49-F238E27FC236}">
                <a16:creationId xmlns:a16="http://schemas.microsoft.com/office/drawing/2014/main" id="{5E23E225-265A-6AEF-81BA-18C07D77EE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460" y="6040878"/>
            <a:ext cx="3359668" cy="704842"/>
          </a:xfrm>
          <a:prstGeom prst="rect">
            <a:avLst/>
          </a:prstGeom>
        </p:spPr>
      </p:pic>
    </p:spTree>
    <p:extLst>
      <p:ext uri="{BB962C8B-B14F-4D97-AF65-F5344CB8AC3E}">
        <p14:creationId xmlns:p14="http://schemas.microsoft.com/office/powerpoint/2010/main" val="569715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578CE39-8FC8-FC1D-B101-E011CE478167}"/>
              </a:ext>
            </a:extLst>
          </p:cNvPr>
          <p:cNvSpPr>
            <a:spLocks noGrp="1"/>
          </p:cNvSpPr>
          <p:nvPr>
            <p:ph type="dt" sz="half" idx="10"/>
          </p:nvPr>
        </p:nvSpPr>
        <p:spPr>
          <a:xfrm>
            <a:off x="8934330" y="5896922"/>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1E17EE-A958-4C8A-81EE-C11DB5A219BC}" type="datetime1">
              <a:rPr kumimoji="0" lang="en-US" sz="1000" b="0" i="0" u="none" strike="noStrike" kern="1200" cap="none" spc="0" normalizeH="0" baseline="0" noProof="0" smtClean="0">
                <a:ln>
                  <a:noFill/>
                </a:ln>
                <a:solidFill>
                  <a:prstClr val="white">
                    <a:tint val="75000"/>
                  </a:prstClr>
                </a:solidFill>
                <a:effectLst/>
                <a:uLnTx/>
                <a:uFillTx/>
                <a:latin typeface="Rockwell" panose="020606030202050204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2/16/2024</a:t>
            </a:fld>
            <a:endParaRPr kumimoji="0" lang="en-US" sz="1000" b="0" i="0" u="none" strike="noStrike" kern="1200" cap="none" spc="0" normalizeH="0" baseline="0" noProof="0">
              <a:ln>
                <a:noFill/>
              </a:ln>
              <a:solidFill>
                <a:prstClr val="white">
                  <a:tint val="75000"/>
                </a:prstClr>
              </a:solidFill>
              <a:effectLst/>
              <a:uLnTx/>
              <a:uFillTx/>
              <a:latin typeface="Rockwell" panose="02060603020205020403"/>
              <a:ea typeface="+mn-ea"/>
              <a:cs typeface="+mn-cs"/>
            </a:endParaRPr>
          </a:p>
        </p:txBody>
      </p:sp>
      <p:pic>
        <p:nvPicPr>
          <p:cNvPr id="5" name="image1.png">
            <a:extLst>
              <a:ext uri="{FF2B5EF4-FFF2-40B4-BE49-F238E27FC236}">
                <a16:creationId xmlns:a16="http://schemas.microsoft.com/office/drawing/2014/main" id="{47A4BE87-7B30-9C63-DE8E-5AE64806E3EC}"/>
              </a:ext>
            </a:extLst>
          </p:cNvPr>
          <p:cNvPicPr/>
          <p:nvPr/>
        </p:nvPicPr>
        <p:blipFill>
          <a:blip r:embed="rId2"/>
          <a:srcRect/>
          <a:stretch>
            <a:fillRect/>
          </a:stretch>
        </p:blipFill>
        <p:spPr>
          <a:xfrm>
            <a:off x="9079309" y="570984"/>
            <a:ext cx="1052459" cy="1068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B2C2DFEF-59CF-2A8C-7F3C-7D86E73AE131}"/>
              </a:ext>
            </a:extLst>
          </p:cNvPr>
          <p:cNvSpPr txBox="1"/>
          <p:nvPr/>
        </p:nvSpPr>
        <p:spPr>
          <a:xfrm>
            <a:off x="832513" y="1885073"/>
            <a:ext cx="7652982" cy="1849032"/>
          </a:xfrm>
          <a:prstGeom prst="rect">
            <a:avLst/>
          </a:prstGeom>
          <a:noFill/>
        </p:spPr>
        <p:txBody>
          <a:bodyPr wrap="square">
            <a:spAutoFit/>
          </a:bodyPr>
          <a:lstStyle/>
          <a:p>
            <a:pPr marL="342900" indent="-342900">
              <a:lnSpc>
                <a:spcPct val="150000"/>
              </a:lnSpc>
              <a:spcBef>
                <a:spcPts val="300"/>
              </a:spcBef>
              <a:spcAft>
                <a:spcPts val="300"/>
              </a:spcAft>
              <a:buFont typeface="Wingdings" panose="05000000000000000000" pitchFamily="2" charset="2"/>
              <a:buChar char="§"/>
              <a:tabLst>
                <a:tab pos="2962275" algn="l"/>
              </a:tabLst>
            </a:pPr>
            <a:r>
              <a:rPr lang="de-DE" sz="2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Project evaluation and Quality Assurance. </a:t>
            </a:r>
            <a:endParaRPr lang="en-US" sz="2400" dirty="0">
              <a:solidFill>
                <a:srgbClr val="FFFF00"/>
              </a:solidFill>
              <a:effectLst/>
              <a:latin typeface="TheSans B5 Plain"/>
              <a:ea typeface="Times New Roman" panose="02020603050405020304" pitchFamily="18" charset="0"/>
              <a:cs typeface="Times New Roman" panose="02020603050405020304" pitchFamily="18" charset="0"/>
            </a:endParaRPr>
          </a:p>
          <a:p>
            <a:pPr marL="342900" indent="-342900">
              <a:lnSpc>
                <a:spcPct val="150000"/>
              </a:lnSpc>
              <a:spcBef>
                <a:spcPts val="300"/>
              </a:spcBef>
              <a:spcAft>
                <a:spcPts val="300"/>
              </a:spcAft>
              <a:buFont typeface="Wingdings" panose="05000000000000000000" pitchFamily="2" charset="2"/>
              <a:buChar char="§"/>
              <a:tabLst>
                <a:tab pos="2962275" algn="l"/>
              </a:tabLst>
            </a:pPr>
            <a:r>
              <a:rPr lang="de-DE" sz="2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Dissemination strategy.</a:t>
            </a:r>
            <a:endParaRPr lang="en-US" sz="2400" dirty="0">
              <a:solidFill>
                <a:srgbClr val="FFFF00"/>
              </a:solidFill>
              <a:effectLst/>
              <a:latin typeface="TheSans B5 Plain"/>
              <a:ea typeface="Times New Roman" panose="02020603050405020304" pitchFamily="18" charset="0"/>
              <a:cs typeface="Times New Roman" panose="02020603050405020304" pitchFamily="18" charset="0"/>
            </a:endParaRPr>
          </a:p>
          <a:p>
            <a:pPr marL="342900" indent="-342900">
              <a:lnSpc>
                <a:spcPct val="150000"/>
              </a:lnSpc>
              <a:spcBef>
                <a:spcPts val="300"/>
              </a:spcBef>
              <a:spcAft>
                <a:spcPts val="300"/>
              </a:spcAft>
              <a:buFont typeface="Wingdings" panose="05000000000000000000" pitchFamily="2" charset="2"/>
              <a:buChar char="§"/>
            </a:pPr>
            <a:r>
              <a:rPr lang="de-DE" sz="2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Risk Management Plan</a:t>
            </a:r>
            <a:endParaRPr lang="en-US" sz="2400" dirty="0">
              <a:solidFill>
                <a:srgbClr val="FFFF00"/>
              </a:solidFill>
              <a:effectLst/>
              <a:latin typeface="TheSans B5 Plain"/>
              <a:ea typeface="Times New Roman" panose="02020603050405020304" pitchFamily="18" charset="0"/>
              <a:cs typeface="Times New Roman" panose="02020603050405020304" pitchFamily="18" charset="0"/>
            </a:endParaRPr>
          </a:p>
        </p:txBody>
      </p:sp>
      <p:pic>
        <p:nvPicPr>
          <p:cNvPr id="2" name="Paveikslėlis 1" descr="Paveikslėlis, kuriame yra tekstas, Šriftas, logotipas, simbolis&#10;&#10;Automatiškai sugeneruotas aprašymas">
            <a:extLst>
              <a:ext uri="{FF2B5EF4-FFF2-40B4-BE49-F238E27FC236}">
                <a16:creationId xmlns:a16="http://schemas.microsoft.com/office/drawing/2014/main" id="{41362DD1-9E80-E68C-099A-54DC80AB6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13" y="570984"/>
            <a:ext cx="3359668" cy="704842"/>
          </a:xfrm>
          <a:prstGeom prst="rect">
            <a:avLst/>
          </a:prstGeom>
        </p:spPr>
      </p:pic>
    </p:spTree>
    <p:extLst>
      <p:ext uri="{BB962C8B-B14F-4D97-AF65-F5344CB8AC3E}">
        <p14:creationId xmlns:p14="http://schemas.microsoft.com/office/powerpoint/2010/main" val="163496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11A6E2-BB43-55BA-A53C-E2F67D159CE0}"/>
              </a:ext>
            </a:extLst>
          </p:cNvPr>
          <p:cNvSpPr>
            <a:spLocks noGrp="1"/>
          </p:cNvSpPr>
          <p:nvPr>
            <p:ph type="dt" sz="half" idx="10"/>
          </p:nvPr>
        </p:nvSpPr>
        <p:spPr/>
        <p:txBody>
          <a:bodyPr/>
          <a:lstStyle/>
          <a:p>
            <a:fld id="{608716F2-1EE3-4A80-823D-E3772AE1357C}" type="datetime1">
              <a:rPr lang="en-US" smtClean="0"/>
              <a:t>2/16/2024</a:t>
            </a:fld>
            <a:endParaRPr lang="en-US"/>
          </a:p>
        </p:txBody>
      </p:sp>
      <p:sp>
        <p:nvSpPr>
          <p:cNvPr id="4" name="TextBox 3">
            <a:extLst>
              <a:ext uri="{FF2B5EF4-FFF2-40B4-BE49-F238E27FC236}">
                <a16:creationId xmlns:a16="http://schemas.microsoft.com/office/drawing/2014/main" id="{B7A18C13-BC77-75BA-2A83-4AD315E690EF}"/>
              </a:ext>
            </a:extLst>
          </p:cNvPr>
          <p:cNvSpPr txBox="1"/>
          <p:nvPr/>
        </p:nvSpPr>
        <p:spPr>
          <a:xfrm>
            <a:off x="272956" y="1660228"/>
            <a:ext cx="11218460" cy="3259418"/>
          </a:xfrm>
          <a:prstGeom prst="rect">
            <a:avLst/>
          </a:prstGeom>
          <a:noFill/>
        </p:spPr>
        <p:txBody>
          <a:bodyPr wrap="square">
            <a:spAutoFit/>
          </a:bodyPr>
          <a:lstStyle/>
          <a:p>
            <a:pPr>
              <a:lnSpc>
                <a:spcPct val="107000"/>
              </a:lnSpc>
              <a:spcAft>
                <a:spcPts val="80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WE ARE LACK IN </a:t>
            </a:r>
            <a:r>
              <a:rPr lang="tr-TR" sz="1800" b="1" dirty="0">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DISSEMINATION</a:t>
            </a:r>
            <a:r>
              <a:rPr lang="tr-TR" sz="1800" b="1" dirty="0">
                <a:effectLst/>
                <a:latin typeface="Calibri" panose="020F0502020204030204" pitchFamily="34" charset="0"/>
                <a:ea typeface="Calibri" panose="020F0502020204030204" pitchFamily="34" charset="0"/>
                <a:cs typeface="Times New Roman" panose="02020603050405020304" pitchFamily="18" charset="0"/>
              </a:rPr>
              <a:t>. NOBODY SHARED NOTHING ABOUT THE DISSEMINATION OF THE PROJECT. BE CAREFUL WITH THIS ITEM.</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-EACH PARTNER SHOULD CREATE AT LEAST </a:t>
            </a:r>
            <a:r>
              <a:rPr lang="tr-TR" sz="1800" b="1" dirty="0">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ONE NEWSLETTER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(BROCHURE) ABOUT THE LAUNCHING OF THE PROJECT OR THE FIRST 10 MONTHS OF THE PROJECT INCLUDING THIS TPM (</a:t>
            </a:r>
            <a:r>
              <a:rPr lang="tr-TR" sz="1800" b="1"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1 WEEK AT MOST)</a:t>
            </a:r>
            <a:endParaRPr lang="en-US" sz="1800" b="1"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-EACH PARTNER </a:t>
            </a:r>
            <a:r>
              <a:rPr lang="tr-TR" sz="1800" b="1" dirty="0">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SHOULD VISIT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LOCAL INSTITUTIONS OR MEET SOMEHOW REGARDING WITH DISABILITY SOLUTIONS (SCHOOLS FOR DISABLED STUDENTS, LOCAL BODIES, PARENTS ASSOCIATIONS ) (</a:t>
            </a:r>
            <a:r>
              <a:rPr lang="tr-TR" sz="1800" b="1"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2 WEEKS AT MOST)</a:t>
            </a:r>
            <a:endParaRPr lang="en-US"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1.png">
            <a:extLst>
              <a:ext uri="{FF2B5EF4-FFF2-40B4-BE49-F238E27FC236}">
                <a16:creationId xmlns:a16="http://schemas.microsoft.com/office/drawing/2014/main" id="{D52085A3-80E1-BDB7-B462-34A8913EB45F}"/>
              </a:ext>
            </a:extLst>
          </p:cNvPr>
          <p:cNvPicPr/>
          <p:nvPr/>
        </p:nvPicPr>
        <p:blipFill>
          <a:blip r:embed="rId2"/>
          <a:srcRect/>
          <a:stretch>
            <a:fillRect/>
          </a:stretch>
        </p:blipFill>
        <p:spPr>
          <a:xfrm>
            <a:off x="9079309" y="570984"/>
            <a:ext cx="1052459" cy="1068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aveikslėlis 4" descr="Paveikslėlis, kuriame yra tekstas, Šriftas, logotipas, simbolis&#10;&#10;Automatiškai sugeneruotas aprašymas">
            <a:extLst>
              <a:ext uri="{FF2B5EF4-FFF2-40B4-BE49-F238E27FC236}">
                <a16:creationId xmlns:a16="http://schemas.microsoft.com/office/drawing/2014/main" id="{480A7F88-239D-759D-0B01-DF63C91DD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13" y="570984"/>
            <a:ext cx="3359668" cy="704842"/>
          </a:xfrm>
          <a:prstGeom prst="rect">
            <a:avLst/>
          </a:prstGeom>
        </p:spPr>
      </p:pic>
    </p:spTree>
    <p:extLst>
      <p:ext uri="{BB962C8B-B14F-4D97-AF65-F5344CB8AC3E}">
        <p14:creationId xmlns:p14="http://schemas.microsoft.com/office/powerpoint/2010/main" val="144709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770353-6E41-7D17-3853-7BCA01FC5381}"/>
              </a:ext>
            </a:extLst>
          </p:cNvPr>
          <p:cNvSpPr>
            <a:spLocks noGrp="1"/>
          </p:cNvSpPr>
          <p:nvPr>
            <p:ph type="dt" sz="half" idx="10"/>
          </p:nvPr>
        </p:nvSpPr>
        <p:spPr/>
        <p:txBody>
          <a:bodyPr/>
          <a:lstStyle/>
          <a:p>
            <a:fld id="{608716F2-1EE3-4A80-823D-E3772AE1357C}" type="datetime1">
              <a:rPr lang="en-US" smtClean="0"/>
              <a:t>2/16/2024</a:t>
            </a:fld>
            <a:endParaRPr lang="en-US"/>
          </a:p>
        </p:txBody>
      </p:sp>
      <p:sp>
        <p:nvSpPr>
          <p:cNvPr id="4" name="TextBox 3">
            <a:extLst>
              <a:ext uri="{FF2B5EF4-FFF2-40B4-BE49-F238E27FC236}">
                <a16:creationId xmlns:a16="http://schemas.microsoft.com/office/drawing/2014/main" id="{6BEE0991-7B33-5F72-31EC-839A1B33F2EA}"/>
              </a:ext>
            </a:extLst>
          </p:cNvPr>
          <p:cNvSpPr txBox="1"/>
          <p:nvPr/>
        </p:nvSpPr>
        <p:spPr>
          <a:xfrm>
            <a:off x="1339352" y="3832004"/>
            <a:ext cx="6093724" cy="769441"/>
          </a:xfrm>
          <a:prstGeom prst="rect">
            <a:avLst/>
          </a:prstGeom>
          <a:noFill/>
        </p:spPr>
        <p:txBody>
          <a:bodyPr wrap="square">
            <a:spAutoFit/>
          </a:bodyPr>
          <a:lstStyle/>
          <a:p>
            <a:pPr>
              <a:spcBef>
                <a:spcPts val="300"/>
              </a:spcBef>
              <a:spcAft>
                <a:spcPts val="300"/>
              </a:spcAft>
            </a:pPr>
            <a:r>
              <a:rPr lang="de-DE" sz="2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setting up dates for </a:t>
            </a:r>
            <a:r>
              <a:rPr lang="de-DE" sz="4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next</a:t>
            </a:r>
            <a:r>
              <a:rPr lang="de-DE" sz="2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meetings...</a:t>
            </a:r>
            <a:endParaRPr lang="en-US" sz="2400" dirty="0">
              <a:solidFill>
                <a:srgbClr val="FFFF00"/>
              </a:solidFill>
              <a:effectLst/>
              <a:latin typeface="TheSans B5 Plain"/>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4C1B569-88A4-2FBE-7FFC-C0955C0A8819}"/>
              </a:ext>
            </a:extLst>
          </p:cNvPr>
          <p:cNvSpPr txBox="1"/>
          <p:nvPr/>
        </p:nvSpPr>
        <p:spPr>
          <a:xfrm>
            <a:off x="795666" y="1434495"/>
            <a:ext cx="6093724" cy="461665"/>
          </a:xfrm>
          <a:prstGeom prst="rect">
            <a:avLst/>
          </a:prstGeom>
          <a:noFill/>
        </p:spPr>
        <p:txBody>
          <a:bodyPr wrap="square">
            <a:spAutoFit/>
          </a:bodyPr>
          <a:lstStyle/>
          <a:p>
            <a:r>
              <a:rPr lang="de-DE" sz="2400" dirty="0">
                <a:solidFill>
                  <a:schemeClr val="accent2">
                    <a:lumMod val="75000"/>
                  </a:schemeClr>
                </a:solidFill>
                <a:effectLst/>
                <a:latin typeface="Times New Roman" panose="02020603050405020304" pitchFamily="18" charset="0"/>
                <a:ea typeface="Times New Roman" panose="02020603050405020304" pitchFamily="18" charset="0"/>
              </a:rPr>
              <a:t>Will be discussed</a:t>
            </a:r>
            <a:endParaRPr lang="en-US" sz="2400" dirty="0">
              <a:solidFill>
                <a:schemeClr val="accent2">
                  <a:lumMod val="75000"/>
                </a:schemeClr>
              </a:solidFill>
            </a:endParaRPr>
          </a:p>
        </p:txBody>
      </p:sp>
      <p:sp>
        <p:nvSpPr>
          <p:cNvPr id="8" name="TextBox 7">
            <a:extLst>
              <a:ext uri="{FF2B5EF4-FFF2-40B4-BE49-F238E27FC236}">
                <a16:creationId xmlns:a16="http://schemas.microsoft.com/office/drawing/2014/main" id="{55D3923B-E174-E012-87FF-AFF58B58D355}"/>
              </a:ext>
            </a:extLst>
          </p:cNvPr>
          <p:cNvSpPr txBox="1"/>
          <p:nvPr/>
        </p:nvSpPr>
        <p:spPr>
          <a:xfrm>
            <a:off x="4386214" y="2502776"/>
            <a:ext cx="7329415" cy="523220"/>
          </a:xfrm>
          <a:prstGeom prst="rect">
            <a:avLst/>
          </a:prstGeom>
          <a:noFill/>
        </p:spPr>
        <p:txBody>
          <a:bodyPr wrap="square">
            <a:spAutoFit/>
          </a:bodyPr>
          <a:lstStyle/>
          <a:p>
            <a:r>
              <a:rPr lang="de-DE" sz="2000" dirty="0">
                <a:solidFill>
                  <a:schemeClr val="accent5">
                    <a:lumMod val="60000"/>
                    <a:lumOff val="40000"/>
                  </a:schemeClr>
                </a:solidFill>
                <a:effectLst/>
                <a:latin typeface="Times New Roman" panose="02020603050405020304" pitchFamily="18" charset="0"/>
                <a:ea typeface="Times New Roman" panose="02020603050405020304" pitchFamily="18" charset="0"/>
              </a:rPr>
              <a:t>the calendar of the next </a:t>
            </a:r>
            <a:r>
              <a:rPr lang="de-DE" sz="2800" dirty="0">
                <a:solidFill>
                  <a:schemeClr val="accent5">
                    <a:lumMod val="60000"/>
                    <a:lumOff val="40000"/>
                  </a:schemeClr>
                </a:solidFill>
                <a:effectLst/>
                <a:latin typeface="Times New Roman" panose="02020603050405020304" pitchFamily="18" charset="0"/>
                <a:ea typeface="Times New Roman" panose="02020603050405020304" pitchFamily="18" charset="0"/>
              </a:rPr>
              <a:t>dissemination</a:t>
            </a:r>
            <a:r>
              <a:rPr lang="de-DE" sz="2000" dirty="0">
                <a:solidFill>
                  <a:schemeClr val="accent5">
                    <a:lumMod val="60000"/>
                    <a:lumOff val="40000"/>
                  </a:schemeClr>
                </a:solidFill>
                <a:effectLst/>
                <a:latin typeface="Times New Roman" panose="02020603050405020304" pitchFamily="18" charset="0"/>
                <a:ea typeface="Times New Roman" panose="02020603050405020304" pitchFamily="18" charset="0"/>
              </a:rPr>
              <a:t> events and activities </a:t>
            </a:r>
            <a:endParaRPr lang="en-US" sz="2000" dirty="0">
              <a:solidFill>
                <a:schemeClr val="accent5">
                  <a:lumMod val="60000"/>
                  <a:lumOff val="40000"/>
                </a:schemeClr>
              </a:solidFill>
            </a:endParaRPr>
          </a:p>
        </p:txBody>
      </p:sp>
      <p:pic>
        <p:nvPicPr>
          <p:cNvPr id="3" name="image1.png">
            <a:extLst>
              <a:ext uri="{FF2B5EF4-FFF2-40B4-BE49-F238E27FC236}">
                <a16:creationId xmlns:a16="http://schemas.microsoft.com/office/drawing/2014/main" id="{3BBE85FF-2CFE-D029-A2C7-F382305A3982}"/>
              </a:ext>
            </a:extLst>
          </p:cNvPr>
          <p:cNvPicPr/>
          <p:nvPr/>
        </p:nvPicPr>
        <p:blipFill>
          <a:blip r:embed="rId2"/>
          <a:srcRect/>
          <a:stretch>
            <a:fillRect/>
          </a:stretch>
        </p:blipFill>
        <p:spPr>
          <a:xfrm>
            <a:off x="9079309" y="570984"/>
            <a:ext cx="1052459" cy="1068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aveikslėlis 4" descr="Paveikslėlis, kuriame yra tekstas, Šriftas, logotipas, simbolis&#10;&#10;Automatiškai sugeneruotas aprašymas">
            <a:extLst>
              <a:ext uri="{FF2B5EF4-FFF2-40B4-BE49-F238E27FC236}">
                <a16:creationId xmlns:a16="http://schemas.microsoft.com/office/drawing/2014/main" id="{10BB0275-F261-F73C-593F-ABCD60381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13" y="570984"/>
            <a:ext cx="3359668" cy="704842"/>
          </a:xfrm>
          <a:prstGeom prst="rect">
            <a:avLst/>
          </a:prstGeom>
        </p:spPr>
      </p:pic>
    </p:spTree>
    <p:extLst>
      <p:ext uri="{BB962C8B-B14F-4D97-AF65-F5344CB8AC3E}">
        <p14:creationId xmlns:p14="http://schemas.microsoft.com/office/powerpoint/2010/main" val="167470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D51A8-059D-9B04-F316-FEEF27A61B4C}"/>
              </a:ext>
            </a:extLst>
          </p:cNvPr>
          <p:cNvSpPr>
            <a:spLocks noGrp="1"/>
          </p:cNvSpPr>
          <p:nvPr>
            <p:ph type="dt" sz="half" idx="10"/>
          </p:nvPr>
        </p:nvSpPr>
        <p:spPr/>
        <p:txBody>
          <a:bodyPr/>
          <a:lstStyle/>
          <a:p>
            <a:fld id="{608716F2-1EE3-4A80-823D-E3772AE1357C}" type="datetime1">
              <a:rPr lang="en-US" smtClean="0"/>
              <a:t>2/16/2024</a:t>
            </a:fld>
            <a:endParaRPr lang="en-US"/>
          </a:p>
        </p:txBody>
      </p:sp>
      <p:pic>
        <p:nvPicPr>
          <p:cNvPr id="1028" name="Picture 4" descr="Teamwork, word cloud concept on black background Stock Photo - Alamy">
            <a:extLst>
              <a:ext uri="{FF2B5EF4-FFF2-40B4-BE49-F238E27FC236}">
                <a16:creationId xmlns:a16="http://schemas.microsoft.com/office/drawing/2014/main" id="{4A196040-25AB-DF5F-064F-B93A34D438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 t="-5425" b="1"/>
          <a:stretch/>
        </p:blipFill>
        <p:spPr bwMode="auto">
          <a:xfrm>
            <a:off x="-136477" y="-371996"/>
            <a:ext cx="12328478" cy="722999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1.png">
            <a:extLst>
              <a:ext uri="{FF2B5EF4-FFF2-40B4-BE49-F238E27FC236}">
                <a16:creationId xmlns:a16="http://schemas.microsoft.com/office/drawing/2014/main" id="{9F4A7062-8C64-32EE-1B14-9E76F4EC3A9E}"/>
              </a:ext>
            </a:extLst>
          </p:cNvPr>
          <p:cNvPicPr/>
          <p:nvPr/>
        </p:nvPicPr>
        <p:blipFill>
          <a:blip r:embed="rId3"/>
          <a:srcRect/>
          <a:stretch>
            <a:fillRect/>
          </a:stretch>
        </p:blipFill>
        <p:spPr>
          <a:xfrm>
            <a:off x="8595360" y="5652551"/>
            <a:ext cx="1052459" cy="1068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aveikslėlis 3" descr="Paveikslėlis, kuriame yra tekstas, Šriftas, logotipas, simbolis&#10;&#10;Automatiškai sugeneruotas aprašymas">
            <a:extLst>
              <a:ext uri="{FF2B5EF4-FFF2-40B4-BE49-F238E27FC236}">
                <a16:creationId xmlns:a16="http://schemas.microsoft.com/office/drawing/2014/main" id="{28990D5D-D9FB-4249-08D0-F9F2934D59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2828" y="5997178"/>
            <a:ext cx="3359668" cy="704842"/>
          </a:xfrm>
          <a:prstGeom prst="rect">
            <a:avLst/>
          </a:prstGeom>
        </p:spPr>
      </p:pic>
    </p:spTree>
    <p:extLst>
      <p:ext uri="{BB962C8B-B14F-4D97-AF65-F5344CB8AC3E}">
        <p14:creationId xmlns:p14="http://schemas.microsoft.com/office/powerpoint/2010/main" val="258948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A1AF61-4146-9594-1AEA-EFCC1506B604}"/>
              </a:ext>
            </a:extLst>
          </p:cNvPr>
          <p:cNvSpPr>
            <a:spLocks noGrp="1"/>
          </p:cNvSpPr>
          <p:nvPr>
            <p:ph type="dt" sz="half" idx="10"/>
          </p:nvPr>
        </p:nvSpPr>
        <p:spPr/>
        <p:txBody>
          <a:bodyPr/>
          <a:lstStyle/>
          <a:p>
            <a:fld id="{608716F2-1EE3-4A80-823D-E3772AE1357C}" type="datetime1">
              <a:rPr lang="en-US" smtClean="0"/>
              <a:t>2/16/2024</a:t>
            </a:fld>
            <a:endParaRPr lang="en-US"/>
          </a:p>
        </p:txBody>
      </p:sp>
      <p:sp>
        <p:nvSpPr>
          <p:cNvPr id="4" name="TextBox 3">
            <a:extLst>
              <a:ext uri="{FF2B5EF4-FFF2-40B4-BE49-F238E27FC236}">
                <a16:creationId xmlns:a16="http://schemas.microsoft.com/office/drawing/2014/main" id="{91733F1B-2449-2894-510F-B85B1133ABBF}"/>
              </a:ext>
            </a:extLst>
          </p:cNvPr>
          <p:cNvSpPr txBox="1"/>
          <p:nvPr/>
        </p:nvSpPr>
        <p:spPr>
          <a:xfrm>
            <a:off x="1665027" y="1614859"/>
            <a:ext cx="7966880" cy="3139321"/>
          </a:xfrm>
          <a:prstGeom prst="rect">
            <a:avLst/>
          </a:prstGeom>
          <a:noFill/>
        </p:spPr>
        <p:txBody>
          <a:bodyPr wrap="square">
            <a:spAutoFit/>
          </a:bodyPr>
          <a:lstStyle/>
          <a:p>
            <a:pPr marL="285750" indent="-285750">
              <a:spcBef>
                <a:spcPts val="300"/>
              </a:spcBef>
              <a:spcAft>
                <a:spcPts val="300"/>
              </a:spcAft>
              <a:buFont typeface="Wingdings" panose="05000000000000000000" pitchFamily="2" charset="2"/>
              <a:buChar char="§"/>
            </a:pPr>
            <a:r>
              <a:rPr lang="de-DE" sz="2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Project overview</a:t>
            </a:r>
            <a:endParaRPr lang="de-DE"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300"/>
              </a:spcBef>
              <a:spcAft>
                <a:spcPts val="300"/>
              </a:spcAft>
            </a:pPr>
            <a:endParaRPr lang="de-DE" sz="2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spcBef>
                <a:spcPts val="300"/>
              </a:spcBef>
              <a:spcAft>
                <a:spcPts val="300"/>
              </a:spcAft>
              <a:buFont typeface="Wingdings" panose="05000000000000000000" pitchFamily="2" charset="2"/>
              <a:buChar char="§"/>
            </a:pPr>
            <a:r>
              <a:rPr lang="de-DE" sz="2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Objectives and activities of the project</a:t>
            </a:r>
            <a:endParaRPr lang="de-DE"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spcBef>
                <a:spcPts val="300"/>
              </a:spcBef>
              <a:spcAft>
                <a:spcPts val="300"/>
              </a:spcAft>
              <a:buFont typeface="Wingdings" panose="05000000000000000000" pitchFamily="2" charset="2"/>
              <a:buChar char="§"/>
            </a:pPr>
            <a:endParaRPr lang="de-DE" sz="2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spcBef>
                <a:spcPts val="300"/>
              </a:spcBef>
              <a:spcAft>
                <a:spcPts val="300"/>
              </a:spcAft>
              <a:buFont typeface="Wingdings" panose="05000000000000000000" pitchFamily="2" charset="2"/>
              <a:buChar char="§"/>
            </a:pPr>
            <a:r>
              <a:rPr lang="de-DE" sz="2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Allocation of next tasks and partner roles</a:t>
            </a:r>
            <a:endParaRPr lang="de-DE"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300"/>
              </a:spcBef>
              <a:spcAft>
                <a:spcPts val="300"/>
              </a:spcAft>
            </a:pPr>
            <a:endParaRPr lang="de-DE" sz="2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spcBef>
                <a:spcPts val="300"/>
              </a:spcBef>
              <a:spcAft>
                <a:spcPts val="300"/>
              </a:spcAft>
              <a:buFont typeface="Wingdings" panose="05000000000000000000" pitchFamily="2" charset="2"/>
              <a:buChar char="§"/>
            </a:pPr>
            <a:r>
              <a:rPr lang="de-DE" sz="2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Discussions of the results.</a:t>
            </a:r>
            <a:endParaRPr lang="en-US" sz="2400" dirty="0">
              <a:solidFill>
                <a:srgbClr val="FFFF00"/>
              </a:solidFill>
              <a:effectLst/>
              <a:latin typeface="TheSans B5 Plain"/>
              <a:ea typeface="Times New Roman" panose="02020603050405020304" pitchFamily="18" charset="0"/>
              <a:cs typeface="Times New Roman" panose="02020603050405020304" pitchFamily="18" charset="0"/>
            </a:endParaRPr>
          </a:p>
        </p:txBody>
      </p:sp>
      <p:pic>
        <p:nvPicPr>
          <p:cNvPr id="5" name="image1.png">
            <a:extLst>
              <a:ext uri="{FF2B5EF4-FFF2-40B4-BE49-F238E27FC236}">
                <a16:creationId xmlns:a16="http://schemas.microsoft.com/office/drawing/2014/main" id="{24D7B0A3-9537-398F-55D3-3EE2FA70C5DF}"/>
              </a:ext>
            </a:extLst>
          </p:cNvPr>
          <p:cNvPicPr/>
          <p:nvPr/>
        </p:nvPicPr>
        <p:blipFill>
          <a:blip r:embed="rId2"/>
          <a:srcRect/>
          <a:stretch>
            <a:fillRect/>
          </a:stretch>
        </p:blipFill>
        <p:spPr>
          <a:xfrm>
            <a:off x="9755031" y="333677"/>
            <a:ext cx="1583984" cy="1456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aveikslėlis 2" descr="Paveikslėlis, kuriame yra tekstas, Šriftas, logotipas, simbolis&#10;&#10;Automatiškai sugeneruotas aprašymas">
            <a:extLst>
              <a:ext uri="{FF2B5EF4-FFF2-40B4-BE49-F238E27FC236}">
                <a16:creationId xmlns:a16="http://schemas.microsoft.com/office/drawing/2014/main" id="{1FB95510-A4B1-7421-3B20-1F3C60071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60" y="356975"/>
            <a:ext cx="3359668" cy="704842"/>
          </a:xfrm>
          <a:prstGeom prst="rect">
            <a:avLst/>
          </a:prstGeom>
        </p:spPr>
      </p:pic>
      <p:sp>
        <p:nvSpPr>
          <p:cNvPr id="7" name="TextBox 6">
            <a:extLst>
              <a:ext uri="{FF2B5EF4-FFF2-40B4-BE49-F238E27FC236}">
                <a16:creationId xmlns:a16="http://schemas.microsoft.com/office/drawing/2014/main" id="{CEAB5B43-66B1-9DBD-D6B1-7D7CBA440D77}"/>
              </a:ext>
            </a:extLst>
          </p:cNvPr>
          <p:cNvSpPr txBox="1"/>
          <p:nvPr/>
        </p:nvSpPr>
        <p:spPr>
          <a:xfrm>
            <a:off x="1268948" y="1245527"/>
            <a:ext cx="545910" cy="369332"/>
          </a:xfrm>
          <a:prstGeom prst="rect">
            <a:avLst/>
          </a:prstGeom>
          <a:noFill/>
        </p:spPr>
        <p:txBody>
          <a:bodyPr wrap="square" rtlCol="0">
            <a:spAutoFit/>
          </a:bodyPr>
          <a:lstStyle/>
          <a:p>
            <a:r>
              <a:rPr lang="en-US" dirty="0"/>
              <a:t>I.</a:t>
            </a:r>
          </a:p>
        </p:txBody>
      </p:sp>
    </p:spTree>
    <p:extLst>
      <p:ext uri="{BB962C8B-B14F-4D97-AF65-F5344CB8AC3E}">
        <p14:creationId xmlns:p14="http://schemas.microsoft.com/office/powerpoint/2010/main" val="96029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6D119-E3B0-4502-24F3-B3175CCA737B}"/>
              </a:ext>
            </a:extLst>
          </p:cNvPr>
          <p:cNvSpPr txBox="1"/>
          <p:nvPr/>
        </p:nvSpPr>
        <p:spPr>
          <a:xfrm>
            <a:off x="1269242" y="2252955"/>
            <a:ext cx="9990161" cy="2597058"/>
          </a:xfrm>
          <a:prstGeom prst="rect">
            <a:avLst/>
          </a:prstGeom>
          <a:noFill/>
        </p:spPr>
        <p:txBody>
          <a:bodyPr wrap="square">
            <a:spAutoFit/>
          </a:bodyPr>
          <a:lstStyle/>
          <a:p>
            <a:pPr>
              <a:lnSpc>
                <a:spcPct val="107000"/>
              </a:lnSpc>
              <a:spcAft>
                <a:spcPts val="800"/>
              </a:spcAft>
            </a:pPr>
            <a:r>
              <a:rPr lang="tr-TR" sz="2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PROJECT RESULT 1</a:t>
            </a:r>
            <a:endParaRPr lang="en-US" sz="2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tr-TR" sz="1800" b="1" dirty="0">
                <a:effectLst/>
                <a:latin typeface="Calibri" panose="020F0502020204030204" pitchFamily="34" charset="0"/>
                <a:ea typeface="Calibri" panose="020F0502020204030204" pitchFamily="34" charset="0"/>
                <a:cs typeface="Times New Roman" panose="02020603050405020304" pitchFamily="18" charset="0"/>
              </a:rPr>
              <a:t>THE GENERAL REPORT OF THE FIRST RESULT (DESK RESEARCH) SHOULD BE TRANSLATED IN ALL OTHER PARTNER LANGUAGES (15 DAYS AT MOST)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tr-TR" sz="1800" b="1" dirty="0">
                <a:effectLst/>
                <a:latin typeface="Calibri" panose="020F0502020204030204" pitchFamily="34" charset="0"/>
                <a:ea typeface="Calibri" panose="020F0502020204030204" pitchFamily="34" charset="0"/>
                <a:cs typeface="Times New Roman" panose="02020603050405020304" pitchFamily="18" charset="0"/>
              </a:rPr>
              <a:t>THE PREPARADENESS GUIDE SHOULD BE TRANSLATED IN ALL PARTNER LANGUAGES AND SHOULD BE SEEMED MORE PROFESSIONAL (15 DAYS AT MOST)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948C5FA0-E941-481A-0FCA-142D4F12C170}"/>
              </a:ext>
            </a:extLst>
          </p:cNvPr>
          <p:cNvSpPr>
            <a:spLocks noGrp="1"/>
          </p:cNvSpPr>
          <p:nvPr>
            <p:ph type="dt" sz="half" idx="10"/>
          </p:nvPr>
        </p:nvSpPr>
        <p:spPr/>
        <p:txBody>
          <a:bodyPr/>
          <a:lstStyle/>
          <a:p>
            <a:fld id="{E4C01DCA-2E04-4027-BA3B-09417EEC5989}" type="datetime1">
              <a:rPr lang="en-US" smtClean="0"/>
              <a:t>2/16/2024</a:t>
            </a:fld>
            <a:endParaRPr lang="en-US"/>
          </a:p>
        </p:txBody>
      </p:sp>
      <p:pic>
        <p:nvPicPr>
          <p:cNvPr id="5" name="image1.png">
            <a:extLst>
              <a:ext uri="{FF2B5EF4-FFF2-40B4-BE49-F238E27FC236}">
                <a16:creationId xmlns:a16="http://schemas.microsoft.com/office/drawing/2014/main" id="{42F5B32F-3393-9F90-DE20-1D50C3927CF5}"/>
              </a:ext>
            </a:extLst>
          </p:cNvPr>
          <p:cNvPicPr/>
          <p:nvPr/>
        </p:nvPicPr>
        <p:blipFill>
          <a:blip r:embed="rId2"/>
          <a:srcRect/>
          <a:stretch>
            <a:fillRect/>
          </a:stretch>
        </p:blipFill>
        <p:spPr>
          <a:xfrm>
            <a:off x="8972607" y="867709"/>
            <a:ext cx="1078173" cy="9828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aveikslėlis 1" descr="Paveikslėlis, kuriame yra tekstas, Šriftas, logotipas, simbolis&#10;&#10;Automatiškai sugeneruotas aprašymas">
            <a:extLst>
              <a:ext uri="{FF2B5EF4-FFF2-40B4-BE49-F238E27FC236}">
                <a16:creationId xmlns:a16="http://schemas.microsoft.com/office/drawing/2014/main" id="{F8B7A394-092C-7EC8-A476-1842B9463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5609" y="1006729"/>
            <a:ext cx="3359668" cy="704842"/>
          </a:xfrm>
          <a:prstGeom prst="rect">
            <a:avLst/>
          </a:prstGeom>
        </p:spPr>
      </p:pic>
    </p:spTree>
    <p:extLst>
      <p:ext uri="{BB962C8B-B14F-4D97-AF65-F5344CB8AC3E}">
        <p14:creationId xmlns:p14="http://schemas.microsoft.com/office/powerpoint/2010/main" val="96771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83AA3D-D218-8469-A37F-A73E2D615D0A}"/>
              </a:ext>
            </a:extLst>
          </p:cNvPr>
          <p:cNvSpPr txBox="1"/>
          <p:nvPr/>
        </p:nvSpPr>
        <p:spPr>
          <a:xfrm>
            <a:off x="286604" y="1714645"/>
            <a:ext cx="11204812" cy="2937471"/>
          </a:xfrm>
          <a:prstGeom prst="rect">
            <a:avLst/>
          </a:prstGeom>
          <a:noFill/>
        </p:spPr>
        <p:txBody>
          <a:bodyPr wrap="square">
            <a:spAutoFit/>
          </a:bodyPr>
          <a:lstStyle/>
          <a:p>
            <a:pPr>
              <a:lnSpc>
                <a:spcPct val="107000"/>
              </a:lnSpc>
              <a:spcAft>
                <a:spcPts val="800"/>
              </a:spcAft>
            </a:pPr>
            <a:r>
              <a:rPr lang="tr-TR"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PROJECT RESULT 2</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CREATION OF OER (OPEN EDUCATION RESOURCE)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tr-TR" sz="1800" dirty="0">
                <a:effectLst/>
                <a:latin typeface="Calibri" panose="020F0502020204030204" pitchFamily="34" charset="0"/>
                <a:ea typeface="Calibri" panose="020F0502020204030204" pitchFamily="34" charset="0"/>
                <a:cs typeface="Times New Roman" panose="02020603050405020304" pitchFamily="18" charset="0"/>
              </a:rPr>
              <a:t>In this phase, we will plan and lanuch the main Fundamentals of the OER, we will use to train teachers and students with disabilities in case of preventing disasters and saving disabled people.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tr-TR" sz="1800" dirty="0">
                <a:effectLst/>
                <a:latin typeface="Calibri" panose="020F0502020204030204" pitchFamily="34" charset="0"/>
                <a:ea typeface="Calibri" panose="020F0502020204030204" pitchFamily="34" charset="0"/>
                <a:cs typeface="Times New Roman" panose="02020603050405020304" pitchFamily="18" charset="0"/>
              </a:rPr>
              <a:t>We will put the activities in the next step. But, in this step, we should define what kind of features our OER (a kind of website) should have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
        <p:nvSpPr>
          <p:cNvPr id="4" name="Date Placeholder 3">
            <a:extLst>
              <a:ext uri="{FF2B5EF4-FFF2-40B4-BE49-F238E27FC236}">
                <a16:creationId xmlns:a16="http://schemas.microsoft.com/office/drawing/2014/main" id="{DEE8A959-CFEF-9A3A-B7C3-A8C74A1DC9F0}"/>
              </a:ext>
            </a:extLst>
          </p:cNvPr>
          <p:cNvSpPr>
            <a:spLocks noGrp="1"/>
          </p:cNvSpPr>
          <p:nvPr>
            <p:ph type="dt" sz="half" idx="10"/>
          </p:nvPr>
        </p:nvSpPr>
        <p:spPr/>
        <p:txBody>
          <a:bodyPr/>
          <a:lstStyle/>
          <a:p>
            <a:fld id="{5DA152EF-AE40-4297-A00D-97CB1A59A811}" type="datetime1">
              <a:rPr lang="en-US" smtClean="0"/>
              <a:t>2/16/2024</a:t>
            </a:fld>
            <a:endParaRPr lang="en-US"/>
          </a:p>
        </p:txBody>
      </p:sp>
      <p:pic>
        <p:nvPicPr>
          <p:cNvPr id="5" name="image1.png">
            <a:extLst>
              <a:ext uri="{FF2B5EF4-FFF2-40B4-BE49-F238E27FC236}">
                <a16:creationId xmlns:a16="http://schemas.microsoft.com/office/drawing/2014/main" id="{E0C514A4-81F6-0706-72AE-67946296725F}"/>
              </a:ext>
            </a:extLst>
          </p:cNvPr>
          <p:cNvPicPr/>
          <p:nvPr/>
        </p:nvPicPr>
        <p:blipFill>
          <a:blip r:embed="rId2"/>
          <a:srcRect/>
          <a:stretch>
            <a:fillRect/>
          </a:stretch>
        </p:blipFill>
        <p:spPr>
          <a:xfrm>
            <a:off x="9205414" y="706041"/>
            <a:ext cx="1078173" cy="9828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2D72D44B-0DA1-5254-3E16-784BD6756C84}"/>
              </a:ext>
            </a:extLst>
          </p:cNvPr>
          <p:cNvSpPr txBox="1"/>
          <p:nvPr/>
        </p:nvSpPr>
        <p:spPr>
          <a:xfrm>
            <a:off x="9089409" y="5854890"/>
            <a:ext cx="655092" cy="369332"/>
          </a:xfrm>
          <a:prstGeom prst="rect">
            <a:avLst/>
          </a:prstGeom>
          <a:noFill/>
        </p:spPr>
        <p:txBody>
          <a:bodyPr wrap="square" rtlCol="0">
            <a:spAutoFit/>
          </a:bodyPr>
          <a:lstStyle/>
          <a:p>
            <a:r>
              <a:rPr lang="en-US" dirty="0">
                <a:hlinkClick r:id="rId3"/>
              </a:rPr>
              <a:t>OER</a:t>
            </a:r>
            <a:endParaRPr lang="en-US" dirty="0"/>
          </a:p>
        </p:txBody>
      </p:sp>
      <p:pic>
        <p:nvPicPr>
          <p:cNvPr id="2" name="Paveikslėlis 1" descr="Paveikslėlis, kuriame yra tekstas, Šriftas, logotipas, simbolis&#10;&#10;Automatiškai sugeneruotas aprašymas">
            <a:extLst>
              <a:ext uri="{FF2B5EF4-FFF2-40B4-BE49-F238E27FC236}">
                <a16:creationId xmlns:a16="http://schemas.microsoft.com/office/drawing/2014/main" id="{C6685B10-9A80-1706-2F94-1475C9679B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96" y="706041"/>
            <a:ext cx="3359668" cy="704842"/>
          </a:xfrm>
          <a:prstGeom prst="rect">
            <a:avLst/>
          </a:prstGeom>
        </p:spPr>
      </p:pic>
    </p:spTree>
    <p:extLst>
      <p:ext uri="{BB962C8B-B14F-4D97-AF65-F5344CB8AC3E}">
        <p14:creationId xmlns:p14="http://schemas.microsoft.com/office/powerpoint/2010/main" val="273143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16A07-8706-542D-DBE7-AA6631950BB6}"/>
              </a:ext>
            </a:extLst>
          </p:cNvPr>
          <p:cNvSpPr txBox="1"/>
          <p:nvPr/>
        </p:nvSpPr>
        <p:spPr>
          <a:xfrm>
            <a:off x="1483057" y="2019870"/>
            <a:ext cx="9225886" cy="2062552"/>
          </a:xfrm>
          <a:prstGeom prst="rect">
            <a:avLst/>
          </a:prstGeom>
          <a:noFill/>
        </p:spPr>
        <p:txBody>
          <a:bodyPr wrap="square">
            <a:spAutoFit/>
          </a:bodyPr>
          <a:lstStyle/>
          <a:p>
            <a:pPr>
              <a:lnSpc>
                <a:spcPct val="107000"/>
              </a:lnSpc>
              <a:spcAft>
                <a:spcPts val="80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FOR EXAMPLE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br>
              <a:rPr lang="tr-TR" sz="1800" b="1" dirty="0">
                <a:effectLst/>
                <a:latin typeface="Calibri" panose="020F0502020204030204" pitchFamily="34" charset="0"/>
                <a:ea typeface="Calibri" panose="020F0502020204030204" pitchFamily="34" charset="0"/>
                <a:cs typeface="Times New Roman" panose="02020603050405020304" pitchFamily="18" charset="0"/>
              </a:rPr>
            </a:br>
            <a:r>
              <a:rPr lang="tr-TR" sz="1800" dirty="0">
                <a:effectLst/>
                <a:latin typeface="Calibri" panose="020F0502020204030204" pitchFamily="34" charset="0"/>
                <a:ea typeface="Calibri" panose="020F0502020204030204" pitchFamily="34" charset="0"/>
                <a:cs typeface="Times New Roman" panose="02020603050405020304" pitchFamily="18" charset="0"/>
              </a:rPr>
              <a:t>An OER for disabled people should cover VISUAL and also SOUND materials, it should cover Videos, It should cover Technologies and applications usage for disabled students and teachers such as </a:t>
            </a:r>
            <a:r>
              <a:rPr lang="tr-TR" sz="1800"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rPr>
              <a:t>“CBOARD”, </a:t>
            </a:r>
            <a:r>
              <a:rPr lang="tr-TR" sz="1800" dirty="0">
                <a:effectLst/>
                <a:latin typeface="Calibri" panose="020F0502020204030204" pitchFamily="34" charset="0"/>
                <a:ea typeface="Calibri" panose="020F0502020204030204" pitchFamily="34" charset="0"/>
                <a:cs typeface="Times New Roman" panose="02020603050405020304" pitchFamily="18" charset="0"/>
              </a:rPr>
              <a:t>“</a:t>
            </a:r>
            <a:r>
              <a:rPr lang="tr-TR" sz="1800" dirty="0">
                <a:effectLst/>
                <a:highlight>
                  <a:srgbClr val="0000FF"/>
                </a:highlight>
                <a:latin typeface="Calibri" panose="020F0502020204030204" pitchFamily="34" charset="0"/>
                <a:ea typeface="Calibri" panose="020F0502020204030204" pitchFamily="34" charset="0"/>
                <a:cs typeface="Times New Roman" panose="02020603050405020304" pitchFamily="18" charset="0"/>
              </a:rPr>
              <a:t>KAHOOT”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9578CE39-8FC8-FC1D-B101-E011CE478167}"/>
              </a:ext>
            </a:extLst>
          </p:cNvPr>
          <p:cNvSpPr>
            <a:spLocks noGrp="1"/>
          </p:cNvSpPr>
          <p:nvPr>
            <p:ph type="dt" sz="half" idx="10"/>
          </p:nvPr>
        </p:nvSpPr>
        <p:spPr/>
        <p:txBody>
          <a:bodyPr/>
          <a:lstStyle/>
          <a:p>
            <a:fld id="{921E17EE-A958-4C8A-81EE-C11DB5A219BC}" type="datetime1">
              <a:rPr lang="en-US" smtClean="0"/>
              <a:t>2/16/2024</a:t>
            </a:fld>
            <a:endParaRPr lang="en-US"/>
          </a:p>
        </p:txBody>
      </p:sp>
      <p:pic>
        <p:nvPicPr>
          <p:cNvPr id="5" name="image1.png">
            <a:extLst>
              <a:ext uri="{FF2B5EF4-FFF2-40B4-BE49-F238E27FC236}">
                <a16:creationId xmlns:a16="http://schemas.microsoft.com/office/drawing/2014/main" id="{47A4BE87-7B30-9C63-DE8E-5AE64806E3EC}"/>
              </a:ext>
            </a:extLst>
          </p:cNvPr>
          <p:cNvPicPr/>
          <p:nvPr/>
        </p:nvPicPr>
        <p:blipFill>
          <a:blip r:embed="rId2"/>
          <a:srcRect/>
          <a:stretch>
            <a:fillRect/>
          </a:stretch>
        </p:blipFill>
        <p:spPr>
          <a:xfrm>
            <a:off x="9511693" y="591896"/>
            <a:ext cx="1078173" cy="9828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aveikslėlis 1" descr="Paveikslėlis, kuriame yra tekstas, Šriftas, logotipas, simbolis&#10;&#10;Automatiškai sugeneruotas aprašymas">
            <a:extLst>
              <a:ext uri="{FF2B5EF4-FFF2-40B4-BE49-F238E27FC236}">
                <a16:creationId xmlns:a16="http://schemas.microsoft.com/office/drawing/2014/main" id="{F55B00F1-2DD6-6870-7AF7-4C8880D56F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506" y="730916"/>
            <a:ext cx="3359668" cy="704842"/>
          </a:xfrm>
          <a:prstGeom prst="rect">
            <a:avLst/>
          </a:prstGeom>
        </p:spPr>
      </p:pic>
    </p:spTree>
    <p:extLst>
      <p:ext uri="{BB962C8B-B14F-4D97-AF65-F5344CB8AC3E}">
        <p14:creationId xmlns:p14="http://schemas.microsoft.com/office/powerpoint/2010/main" val="114358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D3E900-5B6D-6A30-7D4A-555DA3DCD36A}"/>
              </a:ext>
            </a:extLst>
          </p:cNvPr>
          <p:cNvSpPr txBox="1"/>
          <p:nvPr/>
        </p:nvSpPr>
        <p:spPr>
          <a:xfrm>
            <a:off x="163773" y="903395"/>
            <a:ext cx="12192000" cy="5635517"/>
          </a:xfrm>
          <a:prstGeom prst="rect">
            <a:avLst/>
          </a:prstGeom>
          <a:noFill/>
        </p:spPr>
        <p:txBody>
          <a:bodyPr wrap="square">
            <a:spAutoFit/>
          </a:bodyPr>
          <a:lstStyle/>
          <a:p>
            <a:pPr algn="ctr">
              <a:lnSpc>
                <a:spcPct val="107000"/>
              </a:lnSpc>
              <a:spcAft>
                <a:spcPts val="80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SUGGESTIONS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br>
              <a:rPr lang="tr-TR" sz="1800" b="1" dirty="0">
                <a:effectLst/>
                <a:latin typeface="Calibri" panose="020F0502020204030204" pitchFamily="34" charset="0"/>
                <a:ea typeface="Calibri" panose="020F0502020204030204" pitchFamily="34" charset="0"/>
                <a:cs typeface="Times New Roman" panose="02020603050405020304" pitchFamily="18" charset="0"/>
              </a:rPr>
            </a:br>
            <a:r>
              <a:rPr lang="tr-TR" sz="20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 WEB SITE WILL COVER THE FOLLOWING MAIN PARTS</a:t>
            </a:r>
            <a:endParaRPr lang="en-US"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tr-TR" sz="1800" b="1" dirty="0">
                <a:solidFill>
                  <a:schemeClr val="bg2">
                    <a:lumMod val="75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1-INFO OF THE PROJECT </a:t>
            </a:r>
            <a:r>
              <a:rPr lang="tr-TR" sz="1800" b="1" dirty="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A part we will share the general info of the Project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tr-TR" sz="1800" b="1" dirty="0">
                <a:solidFill>
                  <a:schemeClr val="bg2">
                    <a:lumMod val="75000"/>
                  </a:schemeClr>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2-PROJECT PARTNERS </a:t>
            </a:r>
            <a:r>
              <a:rPr lang="tr-TR" sz="1800" b="1" dirty="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A part we will share info of partner organisations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tr-TR" sz="1800" b="1" dirty="0">
                <a:solidFill>
                  <a:schemeClr val="bg2">
                    <a:lumMod val="75000"/>
                  </a:schemeClr>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3-NEWS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 A part we will share news, activities about our Project (Online meetings, TPMs, LTTAs, local activities..etc)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tr-TR" sz="1800" b="1" dirty="0">
                <a:solidFill>
                  <a:schemeClr val="accent4">
                    <a:lumMod val="40000"/>
                    <a:lumOff val="60000"/>
                  </a:schemeClr>
                </a:solidFill>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4-PROJECT RESULTS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 All Project results will be shared in this part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tr-TR" sz="1800" b="1" dirty="0">
                <a:solidFill>
                  <a:schemeClr val="bg2">
                    <a:lumMod val="75000"/>
                  </a:schemeClr>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5-E-PLATFORM</a:t>
            </a:r>
            <a:r>
              <a:rPr lang="tr-TR" sz="1800" b="1" dirty="0">
                <a:effectLst/>
                <a:latin typeface="Calibri" panose="020F0502020204030204" pitchFamily="34" charset="0"/>
                <a:ea typeface="Calibri" panose="020F0502020204030204" pitchFamily="34" charset="0"/>
                <a:cs typeface="Times New Roman" panose="02020603050405020304" pitchFamily="18" charset="0"/>
              </a:rPr>
              <a:t> ( Interactive tools for teachers and students in the aim of the Project)</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 The OER will mainly use this part of the website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tr-TR" sz="1800" b="1" dirty="0">
                <a:solidFill>
                  <a:schemeClr val="accent4">
                    <a:lumMod val="40000"/>
                    <a:lumOff val="60000"/>
                  </a:schemeClr>
                </a:solidFill>
                <a:effectLst/>
                <a:highlight>
                  <a:srgbClr val="008080"/>
                </a:highlight>
                <a:latin typeface="Calibri" panose="020F0502020204030204" pitchFamily="34" charset="0"/>
                <a:ea typeface="Calibri" panose="020F0502020204030204" pitchFamily="34" charset="0"/>
                <a:cs typeface="Times New Roman" panose="02020603050405020304" pitchFamily="18" charset="0"/>
              </a:rPr>
              <a:t>6-DISSEMINATION</a:t>
            </a:r>
            <a:r>
              <a:rPr lang="tr-TR" sz="1800" b="1" dirty="0">
                <a:effectLst/>
                <a:latin typeface="Calibri" panose="020F0502020204030204" pitchFamily="34" charset="0"/>
                <a:ea typeface="Calibri" panose="020F0502020204030204" pitchFamily="34" charset="0"/>
                <a:cs typeface="Times New Roman" panose="02020603050405020304" pitchFamily="18" charset="0"/>
              </a:rPr>
              <a:t> (links and events to disseminate our Project activities)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Date Placeholder 5">
            <a:extLst>
              <a:ext uri="{FF2B5EF4-FFF2-40B4-BE49-F238E27FC236}">
                <a16:creationId xmlns:a16="http://schemas.microsoft.com/office/drawing/2014/main" id="{E5EEF98B-C6BA-D209-32B0-C010C4500B2F}"/>
              </a:ext>
            </a:extLst>
          </p:cNvPr>
          <p:cNvSpPr>
            <a:spLocks noGrp="1"/>
          </p:cNvSpPr>
          <p:nvPr>
            <p:ph type="dt" sz="half" idx="10"/>
          </p:nvPr>
        </p:nvSpPr>
        <p:spPr/>
        <p:txBody>
          <a:bodyPr/>
          <a:lstStyle/>
          <a:p>
            <a:fld id="{6A8BDA38-EC62-4401-9D7F-074412AD115B}" type="datetime1">
              <a:rPr lang="en-US" smtClean="0"/>
              <a:t>2/16/2024</a:t>
            </a:fld>
            <a:endParaRPr lang="en-US"/>
          </a:p>
        </p:txBody>
      </p:sp>
      <p:pic>
        <p:nvPicPr>
          <p:cNvPr id="7" name="image1.png">
            <a:extLst>
              <a:ext uri="{FF2B5EF4-FFF2-40B4-BE49-F238E27FC236}">
                <a16:creationId xmlns:a16="http://schemas.microsoft.com/office/drawing/2014/main" id="{4AB69403-E286-3DEC-DB23-BD183A0B6A6D}"/>
              </a:ext>
            </a:extLst>
          </p:cNvPr>
          <p:cNvPicPr/>
          <p:nvPr/>
        </p:nvPicPr>
        <p:blipFill>
          <a:blip r:embed="rId2"/>
          <a:srcRect/>
          <a:stretch>
            <a:fillRect/>
          </a:stretch>
        </p:blipFill>
        <p:spPr>
          <a:xfrm>
            <a:off x="10950054" y="118159"/>
            <a:ext cx="1078173" cy="9828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aveikslėlis 1" descr="Paveikslėlis, kuriame yra tekstas, Šriftas, logotipas, simbolis&#10;&#10;Automatiškai sugeneruotas aprašymas">
            <a:extLst>
              <a:ext uri="{FF2B5EF4-FFF2-40B4-BE49-F238E27FC236}">
                <a16:creationId xmlns:a16="http://schemas.microsoft.com/office/drawing/2014/main" id="{E35D0327-9AD3-34B1-AC1E-063AF9226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60" y="356975"/>
            <a:ext cx="3359668" cy="704842"/>
          </a:xfrm>
          <a:prstGeom prst="rect">
            <a:avLst/>
          </a:prstGeom>
        </p:spPr>
      </p:pic>
    </p:spTree>
    <p:extLst>
      <p:ext uri="{BB962C8B-B14F-4D97-AF65-F5344CB8AC3E}">
        <p14:creationId xmlns:p14="http://schemas.microsoft.com/office/powerpoint/2010/main" val="33837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578CE39-8FC8-FC1D-B101-E011CE478167}"/>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1E17EE-A958-4C8A-81EE-C11DB5A219BC}" type="datetime1">
              <a:rPr kumimoji="0" lang="en-US" sz="1000" b="0" i="0" u="none" strike="noStrike" kern="1200" cap="none" spc="0" normalizeH="0" baseline="0" noProof="0" smtClean="0">
                <a:ln>
                  <a:noFill/>
                </a:ln>
                <a:solidFill>
                  <a:prstClr val="white">
                    <a:tint val="75000"/>
                  </a:prstClr>
                </a:solidFill>
                <a:effectLst/>
                <a:uLnTx/>
                <a:uFillTx/>
                <a:latin typeface="Rockwell" panose="020606030202050204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2/16/2024</a:t>
            </a:fld>
            <a:endParaRPr kumimoji="0" lang="en-US" sz="1000" b="0" i="0" u="none" strike="noStrike" kern="1200" cap="none" spc="0" normalizeH="0" baseline="0" noProof="0">
              <a:ln>
                <a:noFill/>
              </a:ln>
              <a:solidFill>
                <a:prstClr val="white">
                  <a:tint val="75000"/>
                </a:prstClr>
              </a:solidFill>
              <a:effectLst/>
              <a:uLnTx/>
              <a:uFillTx/>
              <a:latin typeface="Rockwell" panose="02060603020205020403"/>
              <a:ea typeface="+mn-ea"/>
              <a:cs typeface="+mn-cs"/>
            </a:endParaRPr>
          </a:p>
        </p:txBody>
      </p:sp>
      <p:pic>
        <p:nvPicPr>
          <p:cNvPr id="5" name="image1.png">
            <a:extLst>
              <a:ext uri="{FF2B5EF4-FFF2-40B4-BE49-F238E27FC236}">
                <a16:creationId xmlns:a16="http://schemas.microsoft.com/office/drawing/2014/main" id="{47A4BE87-7B30-9C63-DE8E-5AE64806E3EC}"/>
              </a:ext>
            </a:extLst>
          </p:cNvPr>
          <p:cNvPicPr/>
          <p:nvPr/>
        </p:nvPicPr>
        <p:blipFill>
          <a:blip r:embed="rId2"/>
          <a:srcRect/>
          <a:stretch>
            <a:fillRect/>
          </a:stretch>
        </p:blipFill>
        <p:spPr>
          <a:xfrm>
            <a:off x="10856794" y="695503"/>
            <a:ext cx="1078173" cy="9828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5E2D7BEC-20B0-BEEF-FD1B-734DEB95F955}"/>
              </a:ext>
            </a:extLst>
          </p:cNvPr>
          <p:cNvSpPr txBox="1"/>
          <p:nvPr/>
        </p:nvSpPr>
        <p:spPr>
          <a:xfrm>
            <a:off x="300251" y="1853999"/>
            <a:ext cx="11286698" cy="3168240"/>
          </a:xfrm>
          <a:prstGeom prst="rect">
            <a:avLst/>
          </a:prstGeom>
          <a:noFill/>
        </p:spPr>
        <p:txBody>
          <a:bodyPr wrap="square">
            <a:spAutoFit/>
          </a:bodyPr>
          <a:lstStyle/>
          <a:p>
            <a:pPr>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The website should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nSpc>
                <a:spcPct val="107000"/>
              </a:lnSpc>
              <a:spcAft>
                <a:spcPts val="800"/>
              </a:spcAft>
              <a:buFont typeface="Wingdings" panose="05000000000000000000" pitchFamily="2" charset="2"/>
              <a:buChar char="Ø"/>
            </a:pPr>
            <a:r>
              <a:rPr lang="tr-TR" sz="1800" dirty="0">
                <a:effectLst/>
                <a:latin typeface="Calibri" panose="020F0502020204030204" pitchFamily="34" charset="0"/>
                <a:ea typeface="Calibri" panose="020F0502020204030204" pitchFamily="34" charset="0"/>
                <a:cs typeface="Times New Roman" panose="02020603050405020304" pitchFamily="18" charset="0"/>
              </a:rPr>
              <a:t>enable </a:t>
            </a:r>
            <a:r>
              <a:rPr lang="tr-TR" dirty="0">
                <a:highlight>
                  <a:srgbClr val="FF00FF"/>
                </a:highlight>
                <a:latin typeface="Calibri" panose="020F0502020204030204" pitchFamily="34" charset="0"/>
                <a:ea typeface="Calibri" panose="020F0502020204030204" pitchFamily="34" charset="0"/>
                <a:cs typeface="Times New Roman" panose="02020603050405020304" pitchFamily="18" charset="0"/>
              </a:rPr>
              <a:t>“Register or </a:t>
            </a:r>
            <a:r>
              <a:rPr lang="en-US" dirty="0">
                <a:highlight>
                  <a:srgbClr val="FF00FF"/>
                </a:highlight>
                <a:latin typeface="Calibri" panose="020F0502020204030204" pitchFamily="34" charset="0"/>
                <a:ea typeface="Calibri" panose="020F0502020204030204" pitchFamily="34" charset="0"/>
                <a:cs typeface="Times New Roman" panose="02020603050405020304" pitchFamily="18" charset="0"/>
              </a:rPr>
              <a:t>s</a:t>
            </a:r>
            <a:r>
              <a:rPr lang="tr-TR" dirty="0">
                <a:highlight>
                  <a:srgbClr val="FF00FF"/>
                </a:highlight>
                <a:latin typeface="Calibri" panose="020F0502020204030204" pitchFamily="34" charset="0"/>
                <a:ea typeface="Calibri" panose="020F0502020204030204" pitchFamily="34" charset="0"/>
                <a:cs typeface="Times New Roman" panose="02020603050405020304" pitchFamily="18" charset="0"/>
              </a:rPr>
              <a:t>ubscribe</a:t>
            </a:r>
            <a:r>
              <a:rPr lang="tr-TR" sz="1800" dirty="0">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 </a:t>
            </a:r>
            <a:r>
              <a:rPr lang="tr-TR" sz="1800" dirty="0">
                <a:effectLst/>
                <a:latin typeface="Calibri" panose="020F0502020204030204" pitchFamily="34" charset="0"/>
                <a:ea typeface="Calibri" panose="020F0502020204030204" pitchFamily="34" charset="0"/>
                <a:cs typeface="Times New Roman" panose="02020603050405020304" pitchFamily="18" charset="0"/>
              </a:rPr>
              <a:t>in different ways…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tr-TR" sz="1800" dirty="0">
                <a:effectLst/>
                <a:latin typeface="Calibri" panose="020F0502020204030204" pitchFamily="34" charset="0"/>
                <a:ea typeface="Calibri" panose="020F0502020204030204" pitchFamily="34" charset="0"/>
                <a:cs typeface="Times New Roman" panose="02020603050405020304" pitchFamily="18" charset="0"/>
              </a:rPr>
              <a:t>be designed for </a:t>
            </a:r>
            <a:r>
              <a:rPr lang="tr-TR" sz="1800" dirty="0">
                <a:effectLst/>
                <a:highlight>
                  <a:srgbClr val="0000FF"/>
                </a:highlight>
                <a:latin typeface="Calibri" panose="020F0502020204030204" pitchFamily="34" charset="0"/>
                <a:ea typeface="Calibri" panose="020F0502020204030204" pitchFamily="34" charset="0"/>
                <a:cs typeface="Times New Roman" panose="02020603050405020304" pitchFamily="18" charset="0"/>
              </a:rPr>
              <a:t>Visually Impaired students </a:t>
            </a:r>
            <a:r>
              <a:rPr lang="tr-TR" sz="1800" dirty="0">
                <a:effectLst/>
                <a:latin typeface="Calibri" panose="020F0502020204030204" pitchFamily="34" charset="0"/>
                <a:ea typeface="Calibri" panose="020F0502020204030204" pitchFamily="34" charset="0"/>
                <a:cs typeface="Times New Roman" panose="02020603050405020304" pitchFamily="18" charset="0"/>
              </a:rPr>
              <a:t>(Colour adjustments automatically)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tr-TR" sz="1800" dirty="0">
                <a:effectLst/>
                <a:latin typeface="Calibri" panose="020F0502020204030204" pitchFamily="34" charset="0"/>
                <a:ea typeface="Calibri" panose="020F0502020204030204" pitchFamily="34" charset="0"/>
                <a:cs typeface="Times New Roman" panose="02020603050405020304" pitchFamily="18" charset="0"/>
              </a:rPr>
              <a:t>be designed for </a:t>
            </a:r>
            <a:r>
              <a:rPr lang="tr-TR"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Hearing Impaired students </a:t>
            </a:r>
            <a:r>
              <a:rPr lang="tr-TR" sz="1800" dirty="0">
                <a:effectLst/>
                <a:latin typeface="Calibri" panose="020F0502020204030204" pitchFamily="34" charset="0"/>
                <a:ea typeface="Calibri" panose="020F0502020204030204" pitchFamily="34" charset="0"/>
                <a:cs typeface="Times New Roman" panose="02020603050405020304" pitchFamily="18" charset="0"/>
              </a:rPr>
              <a:t>(There should be materials with subtitles)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t</a:t>
            </a:r>
            <a:r>
              <a:rPr lang="tr-TR" sz="1800" dirty="0">
                <a:effectLst/>
                <a:latin typeface="Calibri" panose="020F0502020204030204" pitchFamily="34" charset="0"/>
                <a:ea typeface="Calibri" panose="020F0502020204030204" pitchFamily="34" charset="0"/>
                <a:cs typeface="Times New Roman" panose="02020603050405020304" pitchFamily="18" charset="0"/>
              </a:rPr>
              <a:t>he website and OER Platform </a:t>
            </a:r>
            <a:r>
              <a:rPr lang="tr-TR" sz="1800" dirty="0">
                <a:effectLst/>
                <a:highlight>
                  <a:srgbClr val="800080"/>
                </a:highlight>
                <a:latin typeface="Calibri" panose="020F0502020204030204" pitchFamily="34" charset="0"/>
                <a:ea typeface="Calibri" panose="020F0502020204030204" pitchFamily="34" charset="0"/>
                <a:cs typeface="Times New Roman" panose="02020603050405020304" pitchFamily="18" charset="0"/>
              </a:rPr>
              <a:t>should be accessible by Disbaled people</a:t>
            </a:r>
            <a:r>
              <a:rPr lang="tr-TR"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 To manage this we need to get expert support.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aveikslėlis 1" descr="Paveikslėlis, kuriame yra tekstas, Šriftas, logotipas, simbolis&#10;&#10;Automatiškai sugeneruotas aprašymas">
            <a:extLst>
              <a:ext uri="{FF2B5EF4-FFF2-40B4-BE49-F238E27FC236}">
                <a16:creationId xmlns:a16="http://schemas.microsoft.com/office/drawing/2014/main" id="{9B85A3C9-B095-3245-F3D7-7C9A3ECCAD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695503"/>
            <a:ext cx="3359668" cy="704842"/>
          </a:xfrm>
          <a:prstGeom prst="rect">
            <a:avLst/>
          </a:prstGeom>
        </p:spPr>
      </p:pic>
    </p:spTree>
    <p:extLst>
      <p:ext uri="{BB962C8B-B14F-4D97-AF65-F5344CB8AC3E}">
        <p14:creationId xmlns:p14="http://schemas.microsoft.com/office/powerpoint/2010/main" val="310014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578CE39-8FC8-FC1D-B101-E011CE478167}"/>
              </a:ext>
            </a:extLst>
          </p:cNvPr>
          <p:cNvSpPr>
            <a:spLocks noGrp="1"/>
          </p:cNvSpPr>
          <p:nvPr>
            <p:ph type="dt" sz="half" idx="10"/>
          </p:nvPr>
        </p:nvSpPr>
        <p:spPr>
          <a:xfrm>
            <a:off x="8934330" y="5896922"/>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1E17EE-A958-4C8A-81EE-C11DB5A219BC}" type="datetime1">
              <a:rPr kumimoji="0" lang="en-US" sz="1000" b="0" i="0" u="none" strike="noStrike" kern="1200" cap="none" spc="0" normalizeH="0" baseline="0" noProof="0" smtClean="0">
                <a:ln>
                  <a:noFill/>
                </a:ln>
                <a:solidFill>
                  <a:prstClr val="white">
                    <a:tint val="75000"/>
                  </a:prstClr>
                </a:solidFill>
                <a:effectLst/>
                <a:uLnTx/>
                <a:uFillTx/>
                <a:latin typeface="Rockwell" panose="020606030202050204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2/16/2024</a:t>
            </a:fld>
            <a:endParaRPr kumimoji="0" lang="en-US" sz="1000" b="0" i="0" u="none" strike="noStrike" kern="1200" cap="none" spc="0" normalizeH="0" baseline="0" noProof="0">
              <a:ln>
                <a:noFill/>
              </a:ln>
              <a:solidFill>
                <a:prstClr val="white">
                  <a:tint val="75000"/>
                </a:prstClr>
              </a:solidFill>
              <a:effectLst/>
              <a:uLnTx/>
              <a:uFillTx/>
              <a:latin typeface="Rockwell" panose="02060603020205020403"/>
              <a:ea typeface="+mn-ea"/>
              <a:cs typeface="+mn-cs"/>
            </a:endParaRPr>
          </a:p>
        </p:txBody>
      </p:sp>
      <p:pic>
        <p:nvPicPr>
          <p:cNvPr id="5" name="image1.png">
            <a:extLst>
              <a:ext uri="{FF2B5EF4-FFF2-40B4-BE49-F238E27FC236}">
                <a16:creationId xmlns:a16="http://schemas.microsoft.com/office/drawing/2014/main" id="{47A4BE87-7B30-9C63-DE8E-5AE64806E3EC}"/>
              </a:ext>
            </a:extLst>
          </p:cNvPr>
          <p:cNvPicPr/>
          <p:nvPr/>
        </p:nvPicPr>
        <p:blipFill>
          <a:blip r:embed="rId2"/>
          <a:srcRect/>
          <a:stretch>
            <a:fillRect/>
          </a:stretch>
        </p:blipFill>
        <p:spPr>
          <a:xfrm>
            <a:off x="8816454" y="1951630"/>
            <a:ext cx="2861075" cy="2825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0D0A9FDB-FB2E-354C-C2EB-56FEC0306383}"/>
              </a:ext>
            </a:extLst>
          </p:cNvPr>
          <p:cNvSpPr txBox="1"/>
          <p:nvPr/>
        </p:nvSpPr>
        <p:spPr>
          <a:xfrm>
            <a:off x="1154941" y="2779961"/>
            <a:ext cx="8813041" cy="1031051"/>
          </a:xfrm>
          <a:prstGeom prst="rect">
            <a:avLst/>
          </a:prstGeom>
          <a:noFill/>
        </p:spPr>
        <p:txBody>
          <a:bodyPr wrap="square">
            <a:spAutoFit/>
          </a:bodyPr>
          <a:lstStyle/>
          <a:p>
            <a:pPr marL="457200" indent="-457200">
              <a:spcBef>
                <a:spcPts val="300"/>
              </a:spcBef>
              <a:spcAft>
                <a:spcPts val="300"/>
              </a:spcAft>
              <a:buFont typeface="Arial" panose="020B0604020202020204" pitchFamily="34" charset="0"/>
              <a:buChar char="•"/>
            </a:pPr>
            <a:r>
              <a:rPr lang="de-DE" sz="2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Management</a:t>
            </a:r>
            <a:r>
              <a:rPr lang="de-DE" sz="2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indent="-457200">
              <a:spcBef>
                <a:spcPts val="300"/>
              </a:spcBef>
              <a:spcAft>
                <a:spcPts val="300"/>
              </a:spcAft>
              <a:buFont typeface="Arial" panose="020B0604020202020204" pitchFamily="34" charset="0"/>
              <a:buChar char="•"/>
            </a:pPr>
            <a:r>
              <a:rPr lang="de-DE" sz="2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Administrative and Financial Issues. </a:t>
            </a:r>
            <a:endParaRPr lang="en-US" sz="2800" dirty="0">
              <a:solidFill>
                <a:srgbClr val="FFFF00"/>
              </a:solidFill>
              <a:effectLst/>
              <a:latin typeface="TheSans B5 Plain"/>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C818A3E-B0F8-9632-03AA-D76DDB961BA3}"/>
              </a:ext>
            </a:extLst>
          </p:cNvPr>
          <p:cNvSpPr txBox="1"/>
          <p:nvPr/>
        </p:nvSpPr>
        <p:spPr>
          <a:xfrm>
            <a:off x="750627" y="2175159"/>
            <a:ext cx="545910" cy="369332"/>
          </a:xfrm>
          <a:prstGeom prst="rect">
            <a:avLst/>
          </a:prstGeom>
          <a:noFill/>
        </p:spPr>
        <p:txBody>
          <a:bodyPr wrap="square" rtlCol="0">
            <a:spAutoFit/>
          </a:bodyPr>
          <a:lstStyle/>
          <a:p>
            <a:r>
              <a:rPr lang="en-US" dirty="0"/>
              <a:t>II.</a:t>
            </a:r>
          </a:p>
        </p:txBody>
      </p:sp>
      <p:pic>
        <p:nvPicPr>
          <p:cNvPr id="3" name="Paveikslėlis 2" descr="Paveikslėlis, kuriame yra tekstas, Šriftas, logotipas, simbolis&#10;&#10;Automatiškai sugeneruotas aprašymas">
            <a:extLst>
              <a:ext uri="{FF2B5EF4-FFF2-40B4-BE49-F238E27FC236}">
                <a16:creationId xmlns:a16="http://schemas.microsoft.com/office/drawing/2014/main" id="{0F8F797D-AB71-2150-DA82-400D76E8EB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627" y="857034"/>
            <a:ext cx="3359668" cy="704842"/>
          </a:xfrm>
          <a:prstGeom prst="rect">
            <a:avLst/>
          </a:prstGeom>
        </p:spPr>
      </p:pic>
    </p:spTree>
    <p:extLst>
      <p:ext uri="{BB962C8B-B14F-4D97-AF65-F5344CB8AC3E}">
        <p14:creationId xmlns:p14="http://schemas.microsoft.com/office/powerpoint/2010/main" val="28039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578CE39-8FC8-FC1D-B101-E011CE478167}"/>
              </a:ext>
            </a:extLst>
          </p:cNvPr>
          <p:cNvSpPr>
            <a:spLocks noGrp="1"/>
          </p:cNvSpPr>
          <p:nvPr>
            <p:ph type="dt" sz="half" idx="10"/>
          </p:nvPr>
        </p:nvSpPr>
        <p:spPr>
          <a:xfrm>
            <a:off x="8934330" y="5896922"/>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1E17EE-A958-4C8A-81EE-C11DB5A219BC}" type="datetime1">
              <a:rPr kumimoji="0" lang="en-US" sz="1000" b="0" i="0" u="none" strike="noStrike" kern="1200" cap="none" spc="0" normalizeH="0" baseline="0" noProof="0" smtClean="0">
                <a:ln>
                  <a:noFill/>
                </a:ln>
                <a:solidFill>
                  <a:prstClr val="white">
                    <a:tint val="75000"/>
                  </a:prstClr>
                </a:solidFill>
                <a:effectLst/>
                <a:uLnTx/>
                <a:uFillTx/>
                <a:latin typeface="Rockwell" panose="020606030202050204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2/16/2024</a:t>
            </a:fld>
            <a:endParaRPr kumimoji="0" lang="en-US" sz="1000" b="0" i="0" u="none" strike="noStrike" kern="1200" cap="none" spc="0" normalizeH="0" baseline="0" noProof="0">
              <a:ln>
                <a:noFill/>
              </a:ln>
              <a:solidFill>
                <a:prstClr val="white">
                  <a:tint val="75000"/>
                </a:prstClr>
              </a:solidFill>
              <a:effectLst/>
              <a:uLnTx/>
              <a:uFillTx/>
              <a:latin typeface="Rockwell" panose="02060603020205020403"/>
              <a:ea typeface="+mn-ea"/>
              <a:cs typeface="+mn-cs"/>
            </a:endParaRPr>
          </a:p>
        </p:txBody>
      </p:sp>
      <p:pic>
        <p:nvPicPr>
          <p:cNvPr id="5" name="image1.png">
            <a:extLst>
              <a:ext uri="{FF2B5EF4-FFF2-40B4-BE49-F238E27FC236}">
                <a16:creationId xmlns:a16="http://schemas.microsoft.com/office/drawing/2014/main" id="{47A4BE87-7B30-9C63-DE8E-5AE64806E3EC}"/>
              </a:ext>
            </a:extLst>
          </p:cNvPr>
          <p:cNvPicPr/>
          <p:nvPr/>
        </p:nvPicPr>
        <p:blipFill>
          <a:blip r:embed="rId2"/>
          <a:srcRect/>
          <a:stretch>
            <a:fillRect/>
          </a:stretch>
        </p:blipFill>
        <p:spPr>
          <a:xfrm>
            <a:off x="9426974" y="318368"/>
            <a:ext cx="1078173" cy="9828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D03057D3-2B3F-8441-2D57-1949126DDEA9}"/>
              </a:ext>
            </a:extLst>
          </p:cNvPr>
          <p:cNvSpPr txBox="1"/>
          <p:nvPr/>
        </p:nvSpPr>
        <p:spPr>
          <a:xfrm>
            <a:off x="282054" y="1714378"/>
            <a:ext cx="11627892" cy="4365106"/>
          </a:xfrm>
          <a:prstGeom prst="rect">
            <a:avLst/>
          </a:prstGeom>
          <a:noFill/>
        </p:spPr>
        <p:txBody>
          <a:bodyPr wrap="square">
            <a:spAutoFit/>
          </a:bodyPr>
          <a:lstStyle/>
          <a:p>
            <a:pPr>
              <a:lnSpc>
                <a:spcPct val="107000"/>
              </a:lnSpc>
              <a:spcAft>
                <a:spcPts val="80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ABOUT PROJECT ACTIVITIES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tr-TR" sz="1800" b="1" dirty="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TIMESHEETS FOR PROJECT RESULT 1 SHOULD BE UPLOADED AS SIGNED BY ALL PARTNERS IN G.DRIVE </a:t>
            </a:r>
            <a:endParaRPr lang="en-US" sz="1800" b="1" dirty="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b="1" dirty="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(1 WEEK AT MOST)</a:t>
            </a:r>
            <a:endParaRPr lang="en-US" sz="1800" b="1" dirty="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tr-TR" sz="18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ALL PARTNERS SHOULD UPLOAD THE BOARDING PASSES IN G.DRIVE FILE</a:t>
            </a:r>
            <a:endParaRPr lang="en-US" sz="18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 (1 WEEK)</a:t>
            </a:r>
            <a:endParaRPr lang="en-US" sz="18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tr-TR" sz="18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COORDINATOR SHOULD UPLOAD THE CERTIFICATES (tpm 1-2) </a:t>
            </a:r>
            <a:endParaRPr lang="en-US" sz="18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 WEEK)</a:t>
            </a:r>
            <a:endParaRPr lang="en-US"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aveikslėlis 1" descr="Paveikslėlis, kuriame yra tekstas, Šriftas, logotipas, simbolis&#10;&#10;Automatiškai sugeneruotas aprašymas">
            <a:extLst>
              <a:ext uri="{FF2B5EF4-FFF2-40B4-BE49-F238E27FC236}">
                <a16:creationId xmlns:a16="http://schemas.microsoft.com/office/drawing/2014/main" id="{65B4F37A-03CF-99D8-4298-FC2201B2A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60" y="356975"/>
            <a:ext cx="3359668" cy="704842"/>
          </a:xfrm>
          <a:prstGeom prst="rect">
            <a:avLst/>
          </a:prstGeom>
        </p:spPr>
      </p:pic>
    </p:spTree>
    <p:extLst>
      <p:ext uri="{BB962C8B-B14F-4D97-AF65-F5344CB8AC3E}">
        <p14:creationId xmlns:p14="http://schemas.microsoft.com/office/powerpoint/2010/main" val="122199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151</TotalTime>
  <Words>609</Words>
  <Application>Microsoft Office PowerPoint</Application>
  <PresentationFormat>Plačiaekranė</PresentationFormat>
  <Paragraphs>89</Paragraphs>
  <Slides>13</Slides>
  <Notes>0</Notes>
  <HiddenSlides>0</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13</vt:i4>
      </vt:variant>
    </vt:vector>
  </HeadingPairs>
  <TitlesOfParts>
    <vt:vector size="21" baseType="lpstr">
      <vt:lpstr>Arial</vt:lpstr>
      <vt:lpstr>Calibri</vt:lpstr>
      <vt:lpstr>Century Gothic</vt:lpstr>
      <vt:lpstr>Rockwell</vt:lpstr>
      <vt:lpstr>TheSans B5 Plain</vt:lpstr>
      <vt:lpstr>Times New Roman</vt:lpstr>
      <vt:lpstr>Wingdings</vt:lpstr>
      <vt:lpstr>Vapor Trail</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PC1</dc:creator>
  <cp:lastModifiedBy>JUOZAS MILIUS</cp:lastModifiedBy>
  <cp:revision>2</cp:revision>
  <dcterms:created xsi:type="dcterms:W3CDTF">2022-11-13T19:45:50Z</dcterms:created>
  <dcterms:modified xsi:type="dcterms:W3CDTF">2024-02-16T09:47:46Z</dcterms:modified>
</cp:coreProperties>
</file>